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2" r:id="rId3"/>
    <p:sldId id="294" r:id="rId4"/>
    <p:sldId id="292" r:id="rId5"/>
    <p:sldId id="293" r:id="rId6"/>
    <p:sldId id="300" r:id="rId7"/>
    <p:sldId id="303" r:id="rId8"/>
    <p:sldId id="276" r:id="rId9"/>
    <p:sldId id="295" r:id="rId10"/>
    <p:sldId id="299" r:id="rId11"/>
    <p:sldId id="296" r:id="rId12"/>
    <p:sldId id="287" r:id="rId13"/>
    <p:sldId id="288" r:id="rId14"/>
    <p:sldId id="264" r:id="rId15"/>
    <p:sldId id="306" r:id="rId16"/>
    <p:sldId id="305" r:id="rId17"/>
    <p:sldId id="307" r:id="rId18"/>
    <p:sldId id="301" r:id="rId19"/>
    <p:sldId id="297" r:id="rId20"/>
    <p:sldId id="328" r:id="rId21"/>
    <p:sldId id="330" r:id="rId22"/>
    <p:sldId id="310" r:id="rId23"/>
    <p:sldId id="311" r:id="rId24"/>
    <p:sldId id="317" r:id="rId25"/>
    <p:sldId id="313" r:id="rId26"/>
    <p:sldId id="322" r:id="rId27"/>
    <p:sldId id="331" r:id="rId28"/>
    <p:sldId id="320" r:id="rId29"/>
    <p:sldId id="319" r:id="rId30"/>
    <p:sldId id="318" r:id="rId31"/>
    <p:sldId id="323" r:id="rId32"/>
    <p:sldId id="324" r:id="rId33"/>
    <p:sldId id="315" r:id="rId34"/>
    <p:sldId id="327" r:id="rId35"/>
    <p:sldId id="273" r:id="rId36"/>
    <p:sldId id="269" r:id="rId37"/>
    <p:sldId id="325" r:id="rId3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02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テーマ スタイル 2 - アクセント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97" autoAdjust="0"/>
    <p:restoredTop sz="94660"/>
  </p:normalViewPr>
  <p:slideViewPr>
    <p:cSldViewPr snapToGrid="0">
      <p:cViewPr>
        <p:scale>
          <a:sx n="76" d="100"/>
          <a:sy n="76" d="100"/>
        </p:scale>
        <p:origin x="-342"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3089619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336664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1884538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51341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130533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3621819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1324829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3895310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1062833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2168822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A3421C1-994A-4D2B-88D5-22BBEE33F872}" type="datetimeFigureOut">
              <a:rPr kumimoji="1" lang="ja-JP" altLang="en-US" smtClean="0"/>
              <a:t>2018/9/5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794570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3421C1-994A-4D2B-88D5-22BBEE33F872}" type="datetimeFigureOut">
              <a:rPr kumimoji="1" lang="ja-JP" altLang="en-US" smtClean="0"/>
              <a:t>2018/9/5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236295-5031-43E1-997D-3C6BB5DDFBBD}" type="slidenum">
              <a:rPr kumimoji="1" lang="ja-JP" altLang="en-US" smtClean="0"/>
              <a:t>‹#›</a:t>
            </a:fld>
            <a:endParaRPr kumimoji="1" lang="ja-JP" altLang="en-US"/>
          </a:p>
        </p:txBody>
      </p:sp>
    </p:spTree>
    <p:extLst>
      <p:ext uri="{BB962C8B-B14F-4D97-AF65-F5344CB8AC3E}">
        <p14:creationId xmlns:p14="http://schemas.microsoft.com/office/powerpoint/2010/main" val="2699491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rOpV-a_J_ck" TargetMode="External"/><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hyperlink" Target="https://www.amazon.co.jp/%E3%81%86%E3%81%BE%E3%82%8C%E3%81%A6-%E3%82%A6%E3%83%BC%E3%83%A2-%E3%83%94%E3%83%B3%E3%82%AF-%E3%82%A4%E3%82%A8%E3%83%AD%E3%83%BC-HATCHIMALS/dp/B07519QX4G/ref=sr_1_4/358-9162648-5453064?ie=UTF8&amp;qid=1536118419&amp;sr=8-4&amp;keywords=%E3%82%BF%E3%82%AB%E3%83%A9%E3%83%88%E3%83%9F%E3%83%BC%E3%81%86%E3%81%BE%E3%82%8C%E3%81%A6+%E3%82%A6%E3%83%BC%E3%83%A2" TargetMode="Externa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youtube.com/watch?v=LWmLYDZ9_ac" TargetMode="Externa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soumu.go.jp/main_content/000492877.pdf" TargetMode="External"/><Relationship Id="rId13" Type="http://schemas.openxmlformats.org/officeDocument/2006/relationships/hyperlink" Target="https://webtan.impress.co.jp/e/2018/01/23/28089" TargetMode="External"/><Relationship Id="rId3" Type="http://schemas.openxmlformats.org/officeDocument/2006/relationships/hyperlink" Target="https://find-model.jp/insta-lab/about-influencer/" TargetMode="External"/><Relationship Id="rId7" Type="http://schemas.openxmlformats.org/officeDocument/2006/relationships/hyperlink" Target="http://www.itmedia.co.jp/news/articles/1708/31/news111.html" TargetMode="External"/><Relationship Id="rId12" Type="http://schemas.openxmlformats.org/officeDocument/2006/relationships/hyperlink" Target="https://www.crossfinity.co.jp/news/2362/" TargetMode="External"/><Relationship Id="rId2" Type="http://schemas.openxmlformats.org/officeDocument/2006/relationships/hyperlink" Target="https://find-model.jp/insta-lab/influencer-marketing-manual/" TargetMode="External"/><Relationship Id="rId1" Type="http://schemas.openxmlformats.org/officeDocument/2006/relationships/slideLayout" Target="../slideLayouts/slideLayout2.xml"/><Relationship Id="rId6" Type="http://schemas.openxmlformats.org/officeDocument/2006/relationships/hyperlink" Target="https://toyokeizai.net/articles/-/12282" TargetMode="External"/><Relationship Id="rId11" Type="http://schemas.openxmlformats.org/officeDocument/2006/relationships/hyperlink" Target="https://influencerlab.jp/instagram-promotiontag/" TargetMode="External"/><Relationship Id="rId5" Type="http://schemas.openxmlformats.org/officeDocument/2006/relationships/hyperlink" Target="https://tabiworks.com/influencer-marketing-meaning/" TargetMode="External"/><Relationship Id="rId15" Type="http://schemas.openxmlformats.org/officeDocument/2006/relationships/hyperlink" Target="http://www.jaist.ac.jp/ks/labs/kbs-lab/sig-swo/papers/SIG-SWO-A602/SIG-SWO-A602-01.pdf" TargetMode="External"/><Relationship Id="rId10" Type="http://schemas.openxmlformats.org/officeDocument/2006/relationships/hyperlink" Target="https://www.youtube.com/watch?v=Bu24cgMWsuw" TargetMode="External"/><Relationship Id="rId4" Type="http://schemas.openxmlformats.org/officeDocument/2006/relationships/hyperlink" Target="https://www.cyberagent.co.jp/news/detail/id=21673" TargetMode="External"/><Relationship Id="rId9" Type="http://schemas.openxmlformats.org/officeDocument/2006/relationships/hyperlink" Target="https://www.youtube.com/watch?v=996AiqWVFFc" TargetMode="External"/><Relationship Id="rId14" Type="http://schemas.openxmlformats.org/officeDocument/2006/relationships/hyperlink" Target="https://www.ec.kagawa-u.ac.jp/~hori/profile/semi03/miyakem.pd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61872" y="1024827"/>
            <a:ext cx="9668256" cy="2387600"/>
          </a:xfrm>
        </p:spPr>
        <p:txBody>
          <a:bodyPr>
            <a:normAutofit fontScale="90000"/>
          </a:bodyPr>
          <a:lstStyle/>
          <a:p>
            <a:r>
              <a:rPr kumimoji="1" lang="ja-JP" altLang="en-US" dirty="0" smtClean="0"/>
              <a:t>インフルエンサーによる</a:t>
            </a:r>
            <a:r>
              <a:rPr kumimoji="1" lang="en-US" altLang="ja-JP" dirty="0" smtClean="0"/>
              <a:t/>
            </a:r>
            <a:br>
              <a:rPr kumimoji="1" lang="en-US" altLang="ja-JP" dirty="0" smtClean="0"/>
            </a:br>
            <a:r>
              <a:rPr lang="ja-JP" altLang="en-US" dirty="0"/>
              <a:t>タイアップ</a:t>
            </a:r>
            <a:r>
              <a:rPr kumimoji="1" lang="ja-JP" altLang="en-US" dirty="0" smtClean="0"/>
              <a:t>動画の効果について</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拓殖大学　田嶋ゼミナール　Ａ班</a:t>
            </a:r>
            <a:endParaRPr kumimoji="1" lang="en-US" altLang="ja-JP" dirty="0" smtClean="0"/>
          </a:p>
          <a:p>
            <a:r>
              <a:rPr lang="ja-JP" altLang="en-US" dirty="0" smtClean="0"/>
              <a:t>岡田美緒　田口詩織　久松映莉加　望月俊哉　依田万喜子</a:t>
            </a:r>
            <a:endParaRPr kumimoji="1" lang="ja-JP" altLang="en-US" dirty="0"/>
          </a:p>
        </p:txBody>
      </p:sp>
    </p:spTree>
    <p:extLst>
      <p:ext uri="{BB962C8B-B14F-4D97-AF65-F5344CB8AC3E}">
        <p14:creationId xmlns:p14="http://schemas.microsoft.com/office/powerpoint/2010/main" val="1719976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起用する目的</a:t>
            </a:r>
            <a:endParaRPr kumimoji="1" lang="ja-JP" altLang="en-US" dirty="0"/>
          </a:p>
        </p:txBody>
      </p:sp>
      <p:pic>
        <p:nvPicPr>
          <p:cNvPr id="4" name="コンテンツ プレースホルダー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902677" y="2039815"/>
            <a:ext cx="7643446" cy="3470031"/>
          </a:xfrm>
          <a:prstGeom prst="rect">
            <a:avLst/>
          </a:prstGeom>
        </p:spPr>
      </p:pic>
      <p:sp>
        <p:nvSpPr>
          <p:cNvPr id="5" name="正方形/長方形 4"/>
          <p:cNvSpPr/>
          <p:nvPr/>
        </p:nvSpPr>
        <p:spPr>
          <a:xfrm>
            <a:off x="6842092" y="6143433"/>
            <a:ext cx="5161413" cy="369332"/>
          </a:xfrm>
          <a:prstGeom prst="rect">
            <a:avLst/>
          </a:prstGeom>
        </p:spPr>
        <p:txBody>
          <a:bodyPr wrap="none">
            <a:spAutoFit/>
          </a:bodyPr>
          <a:lstStyle/>
          <a:p>
            <a:r>
              <a:rPr lang="en-US" altLang="ja-JP" dirty="0"/>
              <a:t>https://www.cyberagent.co.jp/news/detail/id=21673</a:t>
            </a:r>
          </a:p>
        </p:txBody>
      </p:sp>
    </p:spTree>
    <p:extLst>
      <p:ext uri="{BB962C8B-B14F-4D97-AF65-F5344CB8AC3E}">
        <p14:creationId xmlns:p14="http://schemas.microsoft.com/office/powerpoint/2010/main" val="36349097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300507" y="365125"/>
            <a:ext cx="10515600" cy="1325563"/>
          </a:xfrm>
        </p:spPr>
        <p:txBody>
          <a:bodyPr/>
          <a:lstStyle/>
          <a:p>
            <a:r>
              <a:rPr kumimoji="1" lang="ja-JP" altLang="en-US" dirty="0" smtClean="0"/>
              <a:t>インフルエンサー・マーケティング：デメリット</a:t>
            </a:r>
            <a:endParaRPr kumimoji="1" lang="ja-JP" altLang="en-US" dirty="0"/>
          </a:p>
        </p:txBody>
      </p:sp>
      <p:sp>
        <p:nvSpPr>
          <p:cNvPr id="6" name="コンテンツ プレースホルダー 5"/>
          <p:cNvSpPr>
            <a:spLocks noGrp="1"/>
          </p:cNvSpPr>
          <p:nvPr>
            <p:ph idx="1"/>
          </p:nvPr>
        </p:nvSpPr>
        <p:spPr>
          <a:xfrm>
            <a:off x="300507" y="1690688"/>
            <a:ext cx="11590986" cy="4351338"/>
          </a:xfrm>
        </p:spPr>
        <p:txBody>
          <a:bodyPr/>
          <a:lstStyle/>
          <a:p>
            <a:pPr marL="0" indent="0">
              <a:buNone/>
            </a:pPr>
            <a:r>
              <a:rPr lang="ja-JP" altLang="en-US" sz="3200" dirty="0"/>
              <a:t>①ステマと呼ばれるケースがある</a:t>
            </a:r>
            <a:endParaRPr lang="en-US" altLang="ja-JP" sz="3200" dirty="0"/>
          </a:p>
          <a:p>
            <a:pPr marL="0" indent="0">
              <a:buNone/>
            </a:pPr>
            <a:r>
              <a:rPr lang="ja-JP" altLang="en-US" sz="3200" dirty="0"/>
              <a:t>　 </a:t>
            </a:r>
            <a:r>
              <a:rPr lang="ja-JP" altLang="en-US" dirty="0"/>
              <a:t>ステマ：ステルスマーケティングの略で消費者に宣伝と気付かれないよう</a:t>
            </a:r>
            <a:r>
              <a:rPr lang="ja-JP" altLang="en-US" dirty="0" smtClean="0"/>
              <a:t>に　　</a:t>
            </a:r>
            <a:endParaRPr lang="en-US" altLang="ja-JP" dirty="0" smtClean="0"/>
          </a:p>
          <a:p>
            <a:pPr marL="0" indent="0">
              <a:buNone/>
            </a:pPr>
            <a:r>
              <a:rPr lang="ja-JP" altLang="en-US" dirty="0"/>
              <a:t>　</a:t>
            </a:r>
            <a:r>
              <a:rPr lang="ja-JP" altLang="en-US" dirty="0" smtClean="0"/>
              <a:t>　　　　　宣伝すること。</a:t>
            </a:r>
            <a:endParaRPr lang="en-US" altLang="ja-JP" dirty="0"/>
          </a:p>
          <a:p>
            <a:pPr marL="0" indent="0">
              <a:buNone/>
            </a:pPr>
            <a:endParaRPr lang="en-US" altLang="ja-JP" sz="3200" dirty="0"/>
          </a:p>
          <a:p>
            <a:pPr marL="0" indent="0">
              <a:buNone/>
            </a:pPr>
            <a:r>
              <a:rPr lang="ja-JP" altLang="en-US" sz="3200" dirty="0"/>
              <a:t>②成果がわかりにくい</a:t>
            </a:r>
            <a:endParaRPr lang="en-US" altLang="ja-JP" dirty="0" smtClean="0"/>
          </a:p>
          <a:p>
            <a:pPr marL="0" indent="0">
              <a:buNone/>
            </a:pPr>
            <a:endParaRPr kumimoji="1" lang="en-US" altLang="ja-JP" dirty="0"/>
          </a:p>
        </p:txBody>
      </p:sp>
      <p:sp>
        <p:nvSpPr>
          <p:cNvPr id="2" name="正方形/長方形 1"/>
          <p:cNvSpPr/>
          <p:nvPr/>
        </p:nvSpPr>
        <p:spPr>
          <a:xfrm>
            <a:off x="6567279" y="6193596"/>
            <a:ext cx="5324214" cy="369332"/>
          </a:xfrm>
          <a:prstGeom prst="rect">
            <a:avLst/>
          </a:prstGeom>
        </p:spPr>
        <p:txBody>
          <a:bodyPr wrap="none">
            <a:spAutoFit/>
          </a:bodyPr>
          <a:lstStyle/>
          <a:p>
            <a:r>
              <a:rPr lang="en-US" altLang="ja-JP" dirty="0"/>
              <a:t>https://tabiworks.com/influencer-marketing-meaning/</a:t>
            </a:r>
            <a:endParaRPr lang="ja-JP" altLang="en-US" dirty="0"/>
          </a:p>
        </p:txBody>
      </p:sp>
    </p:spTree>
    <p:extLst>
      <p:ext uri="{BB962C8B-B14F-4D97-AF65-F5344CB8AC3E}">
        <p14:creationId xmlns:p14="http://schemas.microsoft.com/office/powerpoint/2010/main" val="25598300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ステマ事例①</a:t>
            </a:r>
            <a:endParaRPr kumimoji="1" lang="ja-JP" altLang="en-US" dirty="0"/>
          </a:p>
        </p:txBody>
      </p:sp>
      <p:sp>
        <p:nvSpPr>
          <p:cNvPr id="3" name="コンテンツ プレースホルダー 2"/>
          <p:cNvSpPr>
            <a:spLocks noGrp="1"/>
          </p:cNvSpPr>
          <p:nvPr>
            <p:ph idx="1"/>
          </p:nvPr>
        </p:nvSpPr>
        <p:spPr/>
        <p:txBody>
          <a:bodyPr/>
          <a:lstStyle/>
          <a:p>
            <a:r>
              <a:rPr kumimoji="1" lang="ja-JP" altLang="en-US" sz="3600" dirty="0" smtClean="0"/>
              <a:t>ぺ二オク事件</a:t>
            </a:r>
            <a:endParaRPr kumimoji="1" lang="en-US" altLang="ja-JP" sz="3600" dirty="0" smtClean="0"/>
          </a:p>
          <a:p>
            <a:endParaRPr kumimoji="1" lang="en-US" altLang="ja-JP" sz="3600" dirty="0" smtClean="0"/>
          </a:p>
          <a:p>
            <a:pPr marL="0" indent="0">
              <a:buNone/>
            </a:pPr>
            <a:r>
              <a:rPr lang="ja-JP" altLang="en-US" dirty="0" smtClean="0"/>
              <a:t>　</a:t>
            </a:r>
            <a:r>
              <a:rPr lang="en-US" altLang="ja-JP" dirty="0" smtClean="0"/>
              <a:t>2010</a:t>
            </a:r>
            <a:r>
              <a:rPr lang="ja-JP" altLang="en-US" dirty="0" smtClean="0"/>
              <a:t>年</a:t>
            </a:r>
            <a:r>
              <a:rPr lang="en-US" altLang="ja-JP" dirty="0" smtClean="0"/>
              <a:t>6</a:t>
            </a:r>
            <a:r>
              <a:rPr lang="ja-JP" altLang="en-US" dirty="0" smtClean="0"/>
              <a:t>月、参加者がいくら入札しても、</a:t>
            </a:r>
            <a:r>
              <a:rPr lang="en-US" altLang="ja-JP" dirty="0" smtClean="0"/>
              <a:t>1,000</a:t>
            </a:r>
            <a:r>
              <a:rPr lang="ja-JP" altLang="en-US" dirty="0" smtClean="0"/>
              <a:t>万にならない限り落札できない仕組みの詐欺オークションサイトが誕生。</a:t>
            </a:r>
            <a:endParaRPr lang="en-US" altLang="ja-JP" dirty="0" smtClean="0"/>
          </a:p>
          <a:p>
            <a:pPr marL="0" indent="0">
              <a:buNone/>
            </a:pPr>
            <a:r>
              <a:rPr kumimoji="1" lang="ja-JP" altLang="en-US" dirty="0"/>
              <a:t>　</a:t>
            </a:r>
            <a:r>
              <a:rPr lang="ja-JP" altLang="en-US" dirty="0" smtClean="0"/>
              <a:t>運営会社から数万～数十万のお金が芸能人の手に渡った上で、実際は落札していないのに、落札したかのように装って</a:t>
            </a:r>
            <a:r>
              <a:rPr lang="ja-JP" altLang="en-US" dirty="0" err="1" smtClean="0"/>
              <a:t>ぺ</a:t>
            </a:r>
            <a:r>
              <a:rPr lang="ja-JP" altLang="en-US" dirty="0" smtClean="0"/>
              <a:t>二オクのサイトをブログなどで紹介していた</a:t>
            </a:r>
            <a:endParaRPr lang="en-US" altLang="ja-JP" dirty="0" smtClean="0"/>
          </a:p>
          <a:p>
            <a:pPr marL="0" indent="0">
              <a:buNone/>
            </a:pPr>
            <a:endParaRPr kumimoji="1" lang="ja-JP" altLang="en-US" dirty="0"/>
          </a:p>
        </p:txBody>
      </p:sp>
    </p:spTree>
    <p:extLst>
      <p:ext uri="{BB962C8B-B14F-4D97-AF65-F5344CB8AC3E}">
        <p14:creationId xmlns:p14="http://schemas.microsoft.com/office/powerpoint/2010/main" val="30591913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ステマ事例②</a:t>
            </a:r>
            <a:endParaRPr kumimoji="1" lang="ja-JP" altLang="en-US" dirty="0"/>
          </a:p>
        </p:txBody>
      </p:sp>
      <p:sp>
        <p:nvSpPr>
          <p:cNvPr id="3" name="コンテンツ プレースホルダー 2"/>
          <p:cNvSpPr>
            <a:spLocks noGrp="1"/>
          </p:cNvSpPr>
          <p:nvPr>
            <p:ph idx="1"/>
          </p:nvPr>
        </p:nvSpPr>
        <p:spPr/>
        <p:txBody>
          <a:bodyPr/>
          <a:lstStyle/>
          <a:p>
            <a:r>
              <a:rPr kumimoji="1" lang="ja-JP" altLang="en-US" sz="3600" dirty="0" smtClean="0"/>
              <a:t>いろはに青汁</a:t>
            </a:r>
            <a:endParaRPr kumimoji="1" lang="en-US" altLang="ja-JP" sz="3600" dirty="0" smtClean="0"/>
          </a:p>
          <a:p>
            <a:endParaRPr lang="en-US" altLang="ja-JP" dirty="0"/>
          </a:p>
          <a:p>
            <a:pPr marL="0" indent="0">
              <a:buNone/>
            </a:pPr>
            <a:r>
              <a:rPr lang="ja-JP" altLang="en-US" dirty="0"/>
              <a:t>　</a:t>
            </a:r>
            <a:r>
              <a:rPr lang="ja-JP" altLang="en-US" dirty="0" smtClean="0"/>
              <a:t>株式会社フライが集客企画として、インスタグラムのアカウントを作成し、いろはに青汁をＰＲ</a:t>
            </a:r>
            <a:endParaRPr lang="en-US" altLang="ja-JP" dirty="0" smtClean="0"/>
          </a:p>
          <a:p>
            <a:pPr marL="0" indent="0">
              <a:buNone/>
            </a:pPr>
            <a:r>
              <a:rPr kumimoji="1" lang="ja-JP" altLang="en-US" dirty="0"/>
              <a:t>　</a:t>
            </a:r>
            <a:r>
              <a:rPr kumimoji="1" lang="ja-JP" altLang="en-US" dirty="0" smtClean="0"/>
              <a:t>しかし、このアカウントの本人は株式会社フライの従業員とは言わず、投稿していた。</a:t>
            </a:r>
            <a:endParaRPr kumimoji="1" lang="ja-JP" altLang="en-US" dirty="0"/>
          </a:p>
        </p:txBody>
      </p:sp>
    </p:spTree>
    <p:extLst>
      <p:ext uri="{BB962C8B-B14F-4D97-AF65-F5344CB8AC3E}">
        <p14:creationId xmlns:p14="http://schemas.microsoft.com/office/powerpoint/2010/main" val="3012578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企業が活用している</a:t>
            </a:r>
            <a:r>
              <a:rPr lang="en-US" altLang="ja-JP" dirty="0" smtClean="0">
                <a:latin typeface="+mj-ea"/>
              </a:rPr>
              <a:t>SNS</a:t>
            </a:r>
            <a:endParaRPr kumimoji="1" lang="ja-JP" altLang="en-US" dirty="0">
              <a:latin typeface="+mj-ea"/>
            </a:endParaRPr>
          </a:p>
        </p:txBody>
      </p:sp>
      <p:pic>
        <p:nvPicPr>
          <p:cNvPr id="4" name="コンテンツ プレースホルダー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0430" t="3444" r="9721" b="4148"/>
          <a:stretch/>
        </p:blipFill>
        <p:spPr>
          <a:xfrm>
            <a:off x="1582614" y="1840523"/>
            <a:ext cx="8874371" cy="4021016"/>
          </a:xfrm>
        </p:spPr>
      </p:pic>
      <p:sp>
        <p:nvSpPr>
          <p:cNvPr id="7" name="正方形/長方形 6"/>
          <p:cNvSpPr/>
          <p:nvPr/>
        </p:nvSpPr>
        <p:spPr>
          <a:xfrm>
            <a:off x="6192387" y="6219328"/>
            <a:ext cx="5161413" cy="369332"/>
          </a:xfrm>
          <a:prstGeom prst="rect">
            <a:avLst/>
          </a:prstGeom>
        </p:spPr>
        <p:txBody>
          <a:bodyPr wrap="none">
            <a:spAutoFit/>
          </a:bodyPr>
          <a:lstStyle/>
          <a:p>
            <a:r>
              <a:rPr lang="en-US" altLang="ja-JP" dirty="0"/>
              <a:t>https://www.cyberagent.co.jp/news/detail/id=21673</a:t>
            </a:r>
            <a:endParaRPr lang="ja-JP" altLang="en-US" dirty="0"/>
          </a:p>
        </p:txBody>
      </p:sp>
    </p:spTree>
    <p:extLst>
      <p:ext uri="{BB962C8B-B14F-4D97-AF65-F5344CB8AC3E}">
        <p14:creationId xmlns:p14="http://schemas.microsoft.com/office/powerpoint/2010/main" val="15608141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805354" y="1629508"/>
            <a:ext cx="8487508" cy="4243754"/>
          </a:xfrm>
          <a:prstGeom prst="rect">
            <a:avLst/>
          </a:prstGeom>
        </p:spPr>
      </p:pic>
      <p:sp>
        <p:nvSpPr>
          <p:cNvPr id="5" name="タイトル 4"/>
          <p:cNvSpPr>
            <a:spLocks noGrp="1"/>
          </p:cNvSpPr>
          <p:nvPr>
            <p:ph type="title"/>
          </p:nvPr>
        </p:nvSpPr>
        <p:spPr/>
        <p:txBody>
          <a:bodyPr/>
          <a:lstStyle/>
          <a:p>
            <a:r>
              <a:rPr kumimoji="1" lang="ja-JP" altLang="en-US" dirty="0" smtClean="0"/>
              <a:t>ソーシャルメディアの利用率</a:t>
            </a:r>
            <a:endParaRPr kumimoji="1" lang="ja-JP" altLang="en-US" dirty="0"/>
          </a:p>
        </p:txBody>
      </p:sp>
      <p:sp>
        <p:nvSpPr>
          <p:cNvPr id="6" name="正方形/長方形 5"/>
          <p:cNvSpPr/>
          <p:nvPr/>
        </p:nvSpPr>
        <p:spPr>
          <a:xfrm>
            <a:off x="6389596" y="6128576"/>
            <a:ext cx="5435655" cy="369332"/>
          </a:xfrm>
          <a:prstGeom prst="rect">
            <a:avLst/>
          </a:prstGeom>
        </p:spPr>
        <p:txBody>
          <a:bodyPr wrap="none">
            <a:spAutoFit/>
          </a:bodyPr>
          <a:lstStyle/>
          <a:p>
            <a:r>
              <a:rPr lang="en-US" altLang="ja-JP" dirty="0"/>
              <a:t>http://www.soumu.go.jp/main_content/000492877.pdf</a:t>
            </a:r>
            <a:endParaRPr lang="ja-JP" altLang="en-US" dirty="0"/>
          </a:p>
        </p:txBody>
      </p:sp>
    </p:spTree>
    <p:extLst>
      <p:ext uri="{BB962C8B-B14F-4D97-AF65-F5344CB8AC3E}">
        <p14:creationId xmlns:p14="http://schemas.microsoft.com/office/powerpoint/2010/main" val="39076597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0515600" cy="1065090"/>
          </a:xfrm>
        </p:spPr>
        <p:txBody>
          <a:bodyPr>
            <a:normAutofit/>
          </a:bodyPr>
          <a:lstStyle/>
          <a:p>
            <a:r>
              <a:rPr kumimoji="1" lang="ja-JP" altLang="en-US" sz="3200" dirty="0" smtClean="0"/>
              <a:t>総務省のデータから</a:t>
            </a:r>
            <a:endParaRPr kumimoji="1" lang="ja-JP" altLang="en-US" sz="3200" dirty="0"/>
          </a:p>
        </p:txBody>
      </p:sp>
      <p:sp>
        <p:nvSpPr>
          <p:cNvPr id="3" name="コンテンツ プレースホルダー 2"/>
          <p:cNvSpPr>
            <a:spLocks noGrp="1"/>
          </p:cNvSpPr>
          <p:nvPr>
            <p:ph idx="1"/>
          </p:nvPr>
        </p:nvSpPr>
        <p:spPr>
          <a:xfrm>
            <a:off x="838200" y="1758461"/>
            <a:ext cx="10515600" cy="4418501"/>
          </a:xfrm>
        </p:spPr>
        <p:txBody>
          <a:bodyPr/>
          <a:lstStyle/>
          <a:p>
            <a:pPr marL="0" indent="0" algn="ctr">
              <a:buNone/>
            </a:pPr>
            <a:r>
              <a:rPr lang="ja-JP" altLang="en-US" sz="6600" dirty="0" smtClean="0">
                <a:solidFill>
                  <a:srgbClr val="FF0000"/>
                </a:solidFill>
              </a:rPr>
              <a:t>ＹｏｕＴｕｂｅ</a:t>
            </a:r>
            <a:r>
              <a:rPr lang="ja-JP" altLang="en-US" sz="3200" dirty="0" smtClean="0"/>
              <a:t>の利用率が高い！</a:t>
            </a:r>
            <a:endParaRPr lang="en-US" altLang="ja-JP" sz="3200" dirty="0" smtClean="0"/>
          </a:p>
          <a:p>
            <a:pPr marL="0" indent="0" algn="ctr">
              <a:buNone/>
            </a:pPr>
            <a:endParaRPr lang="en-US" altLang="ja-JP" dirty="0" smtClean="0"/>
          </a:p>
          <a:p>
            <a:pPr marL="0" indent="0" algn="ctr">
              <a:buNone/>
            </a:pPr>
            <a:endParaRPr lang="en-US" altLang="ja-JP" dirty="0"/>
          </a:p>
          <a:p>
            <a:pPr marL="0" indent="0" algn="ctr">
              <a:buNone/>
            </a:pPr>
            <a:r>
              <a:rPr lang="ja-JP" altLang="en-US" sz="3200" dirty="0" smtClean="0"/>
              <a:t>幅広い世代に親しまれているＹｏｕＴｕｂｅなら</a:t>
            </a:r>
            <a:endParaRPr lang="en-US" altLang="ja-JP" sz="3200" dirty="0" smtClean="0"/>
          </a:p>
          <a:p>
            <a:pPr marL="0" indent="0" algn="ctr">
              <a:buNone/>
            </a:pPr>
            <a:r>
              <a:rPr lang="ja-JP" altLang="en-US" sz="3200" dirty="0"/>
              <a:t>宣伝</a:t>
            </a:r>
            <a:r>
              <a:rPr lang="ja-JP" altLang="en-US" sz="3200" dirty="0" smtClean="0"/>
              <a:t>をするのに最も適しているはず！！</a:t>
            </a:r>
            <a:endParaRPr lang="en-US" altLang="ja-JP" sz="3200" dirty="0"/>
          </a:p>
        </p:txBody>
      </p:sp>
      <p:sp>
        <p:nvSpPr>
          <p:cNvPr id="4" name="下矢印 3"/>
          <p:cNvSpPr/>
          <p:nvPr/>
        </p:nvSpPr>
        <p:spPr>
          <a:xfrm>
            <a:off x="5638798" y="2836985"/>
            <a:ext cx="644769" cy="6564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32" name="Picture 8" descr="C:\Users\yodamasahiko\AppData\Local\Microsoft\Windows\Temporary Internet Files\Content.IE5\WT95KNH1\Youtube-PNG-Picture[1].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9378462" y="5017477"/>
            <a:ext cx="1770184" cy="1312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5658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79584" y="1673225"/>
            <a:ext cx="10515600" cy="4351338"/>
          </a:xfrm>
        </p:spPr>
        <p:txBody>
          <a:bodyPr/>
          <a:lstStyle/>
          <a:p>
            <a:pPr marL="0" indent="0" algn="ctr">
              <a:buNone/>
            </a:pPr>
            <a:r>
              <a:rPr lang="ja-JP" altLang="en-US" sz="3200" dirty="0"/>
              <a:t>ここ</a:t>
            </a:r>
            <a:r>
              <a:rPr lang="ja-JP" altLang="en-US" sz="3200" dirty="0" smtClean="0"/>
              <a:t>からは、宣伝の効果を期待できる</a:t>
            </a:r>
            <a:endParaRPr lang="en-US" altLang="ja-JP" sz="3200" dirty="0" smtClean="0"/>
          </a:p>
          <a:p>
            <a:pPr marL="0" indent="0" algn="ctr">
              <a:buNone/>
            </a:pPr>
            <a:endParaRPr lang="en-US" altLang="ja-JP" dirty="0" smtClean="0"/>
          </a:p>
          <a:p>
            <a:pPr marL="0" indent="0" algn="ctr">
              <a:buNone/>
            </a:pPr>
            <a:r>
              <a:rPr kumimoji="1" lang="ja-JP" altLang="en-US" sz="6600" dirty="0" smtClean="0">
                <a:solidFill>
                  <a:srgbClr val="FF0000"/>
                </a:solidFill>
              </a:rPr>
              <a:t>ＹｏｕＴｕｂｅのタイアップ動画</a:t>
            </a:r>
            <a:endParaRPr lang="en-US" altLang="ja-JP" sz="4400" dirty="0" smtClean="0">
              <a:solidFill>
                <a:srgbClr val="FF0000"/>
              </a:solidFill>
            </a:endParaRPr>
          </a:p>
          <a:p>
            <a:pPr marL="0" indent="0" algn="ctr">
              <a:buNone/>
            </a:pPr>
            <a:endParaRPr lang="en-US" altLang="ja-JP" dirty="0">
              <a:solidFill>
                <a:srgbClr val="FF0000"/>
              </a:solidFill>
            </a:endParaRPr>
          </a:p>
          <a:p>
            <a:pPr marL="0" indent="0" algn="ctr">
              <a:buNone/>
            </a:pPr>
            <a:r>
              <a:rPr kumimoji="1" lang="ja-JP" altLang="en-US" sz="3200" dirty="0" smtClean="0"/>
              <a:t>に注目する</a:t>
            </a:r>
            <a:endParaRPr kumimoji="1" lang="ja-JP" altLang="en-US" sz="3200" dirty="0"/>
          </a:p>
        </p:txBody>
      </p:sp>
      <p:sp>
        <p:nvSpPr>
          <p:cNvPr id="5" name="円形吹き出し 4"/>
          <p:cNvSpPr/>
          <p:nvPr/>
        </p:nvSpPr>
        <p:spPr>
          <a:xfrm>
            <a:off x="8010980" y="4027567"/>
            <a:ext cx="2074981" cy="1384847"/>
          </a:xfrm>
          <a:prstGeom prst="wedgeEllipseCallout">
            <a:avLst>
              <a:gd name="adj1" fmla="val 50353"/>
              <a:gd name="adj2" fmla="val 345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descr="C:\Users\yodamasahiko\AppData\Local\Microsoft\Windows\Temporary Internet Files\Content.IE5\WT95KNH1\publicdomainq-0003581qsz[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29456" y="4187323"/>
            <a:ext cx="803566" cy="106533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yodamasahiko\AppData\Local\Microsoft\Windows\Temporary Internet Files\Content.IE5\2RK3Y0AV\Girl-Blowing-Into-Palm-Silhouette[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9776" y="4560233"/>
            <a:ext cx="1782850" cy="2110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9317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タイアップ</a:t>
            </a:r>
            <a:r>
              <a:rPr kumimoji="1" lang="ja-JP" altLang="en-US" dirty="0" smtClean="0"/>
              <a:t>動画</a:t>
            </a:r>
            <a:endParaRPr kumimoji="1" lang="ja-JP" altLang="en-US" dirty="0"/>
          </a:p>
        </p:txBody>
      </p:sp>
      <p:pic>
        <p:nvPicPr>
          <p:cNvPr id="5" name="図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01759" y="1882881"/>
            <a:ext cx="4319337" cy="3885331"/>
          </a:xfrm>
          <a:prstGeom prst="rect">
            <a:avLst/>
          </a:prstGeom>
        </p:spPr>
      </p:pic>
      <p:pic>
        <p:nvPicPr>
          <p:cNvPr id="6" name="図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13401" y="2282469"/>
            <a:ext cx="1366883" cy="63690"/>
          </a:xfrm>
          <a:prstGeom prst="rect">
            <a:avLst/>
          </a:prstGeom>
        </p:spPr>
      </p:pic>
      <p:pic>
        <p:nvPicPr>
          <p:cNvPr id="10" name="図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54880" y="5468878"/>
            <a:ext cx="1469263" cy="36579"/>
          </a:xfrm>
          <a:prstGeom prst="rect">
            <a:avLst/>
          </a:prstGeom>
        </p:spPr>
      </p:pic>
      <p:pic>
        <p:nvPicPr>
          <p:cNvPr id="3075"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6233743" y="1504394"/>
            <a:ext cx="3553659" cy="464230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減算記号 6"/>
          <p:cNvSpPr/>
          <p:nvPr/>
        </p:nvSpPr>
        <p:spPr>
          <a:xfrm>
            <a:off x="5775859" y="3232604"/>
            <a:ext cx="3858459" cy="249979"/>
          </a:xfrm>
          <a:prstGeom prst="mathMin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減算記号 7"/>
          <p:cNvSpPr/>
          <p:nvPr/>
        </p:nvSpPr>
        <p:spPr>
          <a:xfrm>
            <a:off x="5775859" y="5721107"/>
            <a:ext cx="4469426" cy="237638"/>
          </a:xfrm>
          <a:prstGeom prst="mathMinus">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2201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254000" y="331083"/>
            <a:ext cx="10515600" cy="1325563"/>
          </a:xfrm>
        </p:spPr>
        <p:txBody>
          <a:bodyPr/>
          <a:lstStyle/>
          <a:p>
            <a:r>
              <a:rPr kumimoji="1" lang="ja-JP" altLang="en-US" dirty="0" smtClean="0"/>
              <a:t>タイアップ</a:t>
            </a:r>
            <a:r>
              <a:rPr lang="ja-JP" altLang="en-US" dirty="0"/>
              <a:t>動画</a:t>
            </a:r>
            <a:r>
              <a:rPr kumimoji="1" lang="ja-JP" altLang="en-US" dirty="0" smtClean="0"/>
              <a:t>のしくみ</a:t>
            </a:r>
            <a:endParaRPr kumimoji="1" lang="ja-JP" altLang="en-US" dirty="0"/>
          </a:p>
        </p:txBody>
      </p:sp>
      <p:pic>
        <p:nvPicPr>
          <p:cNvPr id="7" name="図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1819647"/>
            <a:ext cx="2230582" cy="2820826"/>
          </a:xfrm>
          <a:prstGeom prst="rect">
            <a:avLst/>
          </a:prstGeom>
        </p:spPr>
      </p:pic>
      <p:pic>
        <p:nvPicPr>
          <p:cNvPr id="8" name="図 7"/>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90531" y="2722131"/>
            <a:ext cx="8911545" cy="2035636"/>
          </a:xfrm>
          <a:prstGeom prst="rect">
            <a:avLst/>
          </a:prstGeom>
        </p:spPr>
      </p:pic>
      <p:pic>
        <p:nvPicPr>
          <p:cNvPr id="9" name="図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093330" y="2967580"/>
            <a:ext cx="1034265" cy="1091723"/>
          </a:xfrm>
          <a:prstGeom prst="rect">
            <a:avLst/>
          </a:prstGeom>
        </p:spPr>
      </p:pic>
      <p:sp>
        <p:nvSpPr>
          <p:cNvPr id="11" name="テキスト ボックス 10"/>
          <p:cNvSpPr txBox="1"/>
          <p:nvPr/>
        </p:nvSpPr>
        <p:spPr>
          <a:xfrm>
            <a:off x="3127595" y="4095202"/>
            <a:ext cx="1881857" cy="369332"/>
          </a:xfrm>
          <a:prstGeom prst="rect">
            <a:avLst/>
          </a:prstGeom>
          <a:noFill/>
        </p:spPr>
        <p:txBody>
          <a:bodyPr wrap="square" rtlCol="0">
            <a:spAutoFit/>
          </a:bodyPr>
          <a:lstStyle/>
          <a:p>
            <a:r>
              <a:rPr kumimoji="1" lang="ja-JP" altLang="en-US" dirty="0" smtClean="0"/>
              <a:t>インフルエンサー</a:t>
            </a:r>
            <a:endParaRPr kumimoji="1" lang="ja-JP" altLang="en-US" dirty="0"/>
          </a:p>
        </p:txBody>
      </p:sp>
      <p:sp>
        <p:nvSpPr>
          <p:cNvPr id="12" name="テキスト ボックス 11"/>
          <p:cNvSpPr txBox="1"/>
          <p:nvPr/>
        </p:nvSpPr>
        <p:spPr>
          <a:xfrm>
            <a:off x="10652481" y="4098847"/>
            <a:ext cx="901337" cy="369332"/>
          </a:xfrm>
          <a:prstGeom prst="rect">
            <a:avLst/>
          </a:prstGeom>
          <a:noFill/>
        </p:spPr>
        <p:txBody>
          <a:bodyPr wrap="square" rtlCol="0">
            <a:spAutoFit/>
          </a:bodyPr>
          <a:lstStyle/>
          <a:p>
            <a:r>
              <a:rPr kumimoji="1" lang="ja-JP" altLang="en-US" dirty="0" smtClean="0"/>
              <a:t>消費者</a:t>
            </a:r>
            <a:endParaRPr kumimoji="1" lang="ja-JP" altLang="en-US" dirty="0"/>
          </a:p>
        </p:txBody>
      </p:sp>
      <p:sp>
        <p:nvSpPr>
          <p:cNvPr id="13" name="正方形/長方形 12"/>
          <p:cNvSpPr/>
          <p:nvPr/>
        </p:nvSpPr>
        <p:spPr>
          <a:xfrm>
            <a:off x="6694689" y="3527538"/>
            <a:ext cx="431875" cy="42699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5" name="図 14"/>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53775" y="4845346"/>
            <a:ext cx="3239589" cy="590022"/>
          </a:xfrm>
          <a:prstGeom prst="rect">
            <a:avLst/>
          </a:prstGeom>
        </p:spPr>
      </p:pic>
      <p:pic>
        <p:nvPicPr>
          <p:cNvPr id="16" name="図 1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233560" y="3408666"/>
            <a:ext cx="375057" cy="376822"/>
          </a:xfrm>
          <a:prstGeom prst="rect">
            <a:avLst/>
          </a:prstGeom>
        </p:spPr>
      </p:pic>
      <p:sp>
        <p:nvSpPr>
          <p:cNvPr id="17" name="テキスト ボックス 16"/>
          <p:cNvSpPr txBox="1"/>
          <p:nvPr/>
        </p:nvSpPr>
        <p:spPr>
          <a:xfrm>
            <a:off x="2230582" y="4095202"/>
            <a:ext cx="811643" cy="461665"/>
          </a:xfrm>
          <a:prstGeom prst="rect">
            <a:avLst/>
          </a:prstGeom>
          <a:noFill/>
        </p:spPr>
        <p:txBody>
          <a:bodyPr wrap="square" rtlCol="0">
            <a:spAutoFit/>
          </a:bodyPr>
          <a:lstStyle/>
          <a:p>
            <a:r>
              <a:rPr kumimoji="1" lang="ja-JP" altLang="en-US" sz="2400" b="1" dirty="0" smtClean="0">
                <a:solidFill>
                  <a:schemeClr val="accent1"/>
                </a:solidFill>
              </a:rPr>
              <a:t>提供</a:t>
            </a:r>
            <a:endParaRPr kumimoji="1" lang="ja-JP" altLang="en-US" sz="2400" b="1" dirty="0">
              <a:solidFill>
                <a:schemeClr val="accent1"/>
              </a:solidFill>
            </a:endParaRPr>
          </a:p>
        </p:txBody>
      </p:sp>
      <p:sp>
        <p:nvSpPr>
          <p:cNvPr id="19" name="正方形/長方形 18"/>
          <p:cNvSpPr/>
          <p:nvPr/>
        </p:nvSpPr>
        <p:spPr>
          <a:xfrm>
            <a:off x="7881204" y="6083362"/>
            <a:ext cx="4120872" cy="369332"/>
          </a:xfrm>
          <a:prstGeom prst="rect">
            <a:avLst/>
          </a:prstGeom>
        </p:spPr>
        <p:txBody>
          <a:bodyPr wrap="none">
            <a:spAutoFit/>
          </a:bodyPr>
          <a:lstStyle/>
          <a:p>
            <a:r>
              <a:rPr lang="en-US" altLang="ja-JP" dirty="0"/>
              <a:t>https://www.crossfinity.co.jp/news/2362/</a:t>
            </a:r>
            <a:endParaRPr lang="ja-JP" altLang="en-US" dirty="0"/>
          </a:p>
        </p:txBody>
      </p:sp>
      <p:sp>
        <p:nvSpPr>
          <p:cNvPr id="21" name="正方形/長方形 20"/>
          <p:cNvSpPr/>
          <p:nvPr/>
        </p:nvSpPr>
        <p:spPr>
          <a:xfrm>
            <a:off x="177212" y="5003216"/>
            <a:ext cx="5730026" cy="126609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b="1" dirty="0" smtClean="0"/>
              <a:t>タイアップ</a:t>
            </a:r>
            <a:r>
              <a:rPr lang="ja-JP" altLang="en-US" b="1" dirty="0"/>
              <a:t>動画</a:t>
            </a:r>
            <a:r>
              <a:rPr lang="ja-JP" altLang="en-US" dirty="0" smtClean="0"/>
              <a:t>：広告主からの依頼によって、特定の商品やサービスについての情報をソーシャルメディアなどに投稿すること。「企業案件」ともいう。</a:t>
            </a:r>
            <a:endParaRPr kumimoji="1" lang="ja-JP" altLang="en-US" dirty="0"/>
          </a:p>
        </p:txBody>
      </p:sp>
      <p:sp>
        <p:nvSpPr>
          <p:cNvPr id="3" name="正方形/長方形 2"/>
          <p:cNvSpPr/>
          <p:nvPr/>
        </p:nvSpPr>
        <p:spPr>
          <a:xfrm>
            <a:off x="7150299" y="5765151"/>
            <a:ext cx="4851777" cy="369332"/>
          </a:xfrm>
          <a:prstGeom prst="rect">
            <a:avLst/>
          </a:prstGeom>
        </p:spPr>
        <p:txBody>
          <a:bodyPr wrap="none">
            <a:spAutoFit/>
          </a:bodyPr>
          <a:lstStyle/>
          <a:p>
            <a:r>
              <a:rPr lang="en-US" altLang="ja-JP" dirty="0"/>
              <a:t>https://influencerlab.jp/instagram-promotiontag/</a:t>
            </a:r>
            <a:endParaRPr lang="ja-JP" altLang="en-US" dirty="0"/>
          </a:p>
        </p:txBody>
      </p:sp>
    </p:spTree>
    <p:extLst>
      <p:ext uri="{BB962C8B-B14F-4D97-AF65-F5344CB8AC3E}">
        <p14:creationId xmlns:p14="http://schemas.microsoft.com/office/powerpoint/2010/main" val="1319488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研究</a:t>
            </a:r>
            <a:r>
              <a:rPr kumimoji="1" lang="ja-JP" altLang="en-US" dirty="0" smtClean="0"/>
              <a:t>概要</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a:t>個人</a:t>
            </a:r>
            <a:r>
              <a:rPr lang="ja-JP" altLang="en-US" dirty="0" smtClean="0"/>
              <a:t>の情報発信・コミュニケーションの場としてＳＮＳが普及し、一般人でもＳＮＳで多くのフォロワーを持つインフルエンサーとして活躍する時代となった今、様々なコンテンツでの広告が可能となった。</a:t>
            </a:r>
            <a:endParaRPr lang="en-US" altLang="ja-JP" dirty="0" smtClean="0"/>
          </a:p>
          <a:p>
            <a:pPr marL="0" indent="0">
              <a:buNone/>
            </a:pPr>
            <a:r>
              <a:rPr lang="ja-JP" altLang="en-US" dirty="0" smtClean="0"/>
              <a:t>そこで、数あるインフルエンサー・マーケティングの中から、企業とインフルエンサーとのタイアップ動画による商品の宣伝について着目し、消費者の購買心理について考えていく。</a:t>
            </a:r>
            <a:endParaRPr lang="en-US" altLang="ja-JP" dirty="0"/>
          </a:p>
          <a:p>
            <a:pPr marL="0" indent="0">
              <a:buNone/>
            </a:pPr>
            <a:r>
              <a:rPr kumimoji="1" lang="ja-JP" altLang="en-US" dirty="0" smtClean="0"/>
              <a:t>　</a:t>
            </a:r>
            <a:endParaRPr kumimoji="1" lang="ja-JP" altLang="en-US" dirty="0"/>
          </a:p>
        </p:txBody>
      </p:sp>
    </p:spTree>
    <p:extLst>
      <p:ext uri="{BB962C8B-B14F-4D97-AF65-F5344CB8AC3E}">
        <p14:creationId xmlns:p14="http://schemas.microsoft.com/office/powerpoint/2010/main" val="19590971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成功事例１</a:t>
            </a:r>
            <a:r>
              <a:rPr kumimoji="1" lang="en-US" altLang="ja-JP" dirty="0" smtClean="0"/>
              <a:t/>
            </a:r>
            <a:br>
              <a:rPr kumimoji="1" lang="en-US" altLang="ja-JP" dirty="0" smtClean="0"/>
            </a:br>
            <a:r>
              <a:rPr lang="ja-JP" altLang="en-US" dirty="0" smtClean="0"/>
              <a:t>タカラトミー「うまれて！ウーモワォ」</a:t>
            </a:r>
            <a:endParaRPr kumimoji="1" lang="ja-JP" altLang="en-US" dirty="0"/>
          </a:p>
        </p:txBody>
      </p:sp>
      <p:pic>
        <p:nvPicPr>
          <p:cNvPr id="3" name="図 2"/>
          <p:cNvPicPr>
            <a:picLocks noChangeAspect="1"/>
          </p:cNvPicPr>
          <p:nvPr/>
        </p:nvPicPr>
        <p:blipFill rotWithShape="1">
          <a:blip r:embed="rId2" cstate="print">
            <a:extLst>
              <a:ext uri="{28A0092B-C50C-407E-A947-70E740481C1C}">
                <a14:useLocalDpi xmlns:a14="http://schemas.microsoft.com/office/drawing/2010/main" val="0"/>
              </a:ext>
            </a:extLst>
          </a:blip>
          <a:srcRect l="2147" t="9896" r="3067" b="12008"/>
          <a:stretch/>
        </p:blipFill>
        <p:spPr>
          <a:xfrm>
            <a:off x="838200" y="2031655"/>
            <a:ext cx="7435517" cy="3954200"/>
          </a:xfrm>
          <a:prstGeom prst="rect">
            <a:avLst/>
          </a:prstGeom>
        </p:spPr>
      </p:pic>
      <p:sp>
        <p:nvSpPr>
          <p:cNvPr id="4" name="Rectangle 1"/>
          <p:cNvSpPr>
            <a:spLocks noChangeArrowheads="1"/>
          </p:cNvSpPr>
          <p:nvPr/>
        </p:nvSpPr>
        <p:spPr bwMode="auto">
          <a:xfrm>
            <a:off x="0" y="0"/>
            <a:ext cx="12192000" cy="0"/>
          </a:xfrm>
          <a:prstGeom prst="rect">
            <a:avLst/>
          </a:prstGeom>
          <a:solidFill>
            <a:srgbClr val="F1F1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pic>
        <p:nvPicPr>
          <p:cNvPr id="1027" name="Picture 3" descr="https://i.ytimg.com/vi/rOpV-a_J_ck/hqdefault.jpg?sqp=-oaymwEjCPYBEIoBSFryq4qpAxUIARUAAAAAGAElAADIQj0AgKJDeAE=&amp;rs=AOn4CLDxTX2oL2ucD1KOZaDfVNr64ii_4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2057" y="1705591"/>
            <a:ext cx="3165041" cy="193383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うまれて!ウーモ ワォ ピンク&amp;イエロー (HATCHIMAL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59872" y="3704031"/>
            <a:ext cx="2931547" cy="2931547"/>
          </a:xfrm>
          <a:prstGeom prst="rect">
            <a:avLst/>
          </a:prstGeom>
          <a:noFill/>
          <a:extLst>
            <a:ext uri="{909E8E84-426E-40DD-AFC4-6F175D3DCCD1}">
              <a14:hiddenFill xmlns:a14="http://schemas.microsoft.com/office/drawing/2010/main">
                <a:solidFill>
                  <a:srgbClr val="FFFFFF"/>
                </a:solidFill>
              </a14:hiddenFill>
            </a:ext>
          </a:extLst>
        </p:spPr>
      </p:pic>
      <p:sp>
        <p:nvSpPr>
          <p:cNvPr id="11" name="正方形/長方形 10"/>
          <p:cNvSpPr/>
          <p:nvPr/>
        </p:nvSpPr>
        <p:spPr>
          <a:xfrm>
            <a:off x="951978" y="6005804"/>
            <a:ext cx="4992970" cy="369332"/>
          </a:xfrm>
          <a:prstGeom prst="rect">
            <a:avLst/>
          </a:prstGeom>
        </p:spPr>
        <p:txBody>
          <a:bodyPr wrap="none">
            <a:spAutoFit/>
          </a:bodyPr>
          <a:lstStyle/>
          <a:p>
            <a:r>
              <a:rPr lang="en-US" altLang="ja-JP" dirty="0"/>
              <a:t>https://webtan.impress.co.jp/e/2018/01/23/28089</a:t>
            </a:r>
            <a:endParaRPr lang="ja-JP" altLang="en-US" dirty="0"/>
          </a:p>
        </p:txBody>
      </p:sp>
      <p:sp>
        <p:nvSpPr>
          <p:cNvPr id="12" name="テキスト ボックス 11"/>
          <p:cNvSpPr txBox="1"/>
          <p:nvPr/>
        </p:nvSpPr>
        <p:spPr>
          <a:xfrm>
            <a:off x="8502057" y="3639423"/>
            <a:ext cx="320667" cy="369332"/>
          </a:xfrm>
          <a:prstGeom prst="rect">
            <a:avLst/>
          </a:prstGeom>
          <a:noFill/>
        </p:spPr>
        <p:txBody>
          <a:bodyPr wrap="square" rtlCol="0">
            <a:spAutoFit/>
          </a:bodyPr>
          <a:lstStyle/>
          <a:p>
            <a:endParaRPr kumimoji="1" lang="ja-JP" altLang="en-US"/>
          </a:p>
        </p:txBody>
      </p:sp>
    </p:spTree>
    <p:extLst>
      <p:ext uri="{BB962C8B-B14F-4D97-AF65-F5344CB8AC3E}">
        <p14:creationId xmlns:p14="http://schemas.microsoft.com/office/powerpoint/2010/main" val="8216060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成功</a:t>
            </a:r>
            <a:r>
              <a:rPr lang="ja-JP" altLang="en-US" dirty="0" smtClean="0"/>
              <a:t>事例２</a:t>
            </a:r>
            <a:r>
              <a:rPr lang="en-US" altLang="ja-JP" dirty="0"/>
              <a:t/>
            </a:r>
            <a:br>
              <a:rPr lang="en-US" altLang="ja-JP" dirty="0"/>
            </a:br>
            <a:r>
              <a:rPr lang="ja-JP" altLang="en-US" dirty="0" smtClean="0"/>
              <a:t>シマンテ</a:t>
            </a:r>
            <a:r>
              <a:rPr lang="ja-JP" altLang="en-US" dirty="0"/>
              <a:t>ック</a:t>
            </a:r>
            <a:r>
              <a:rPr lang="ja-JP" altLang="en-US" dirty="0" smtClean="0"/>
              <a:t>「ノートン</a:t>
            </a:r>
            <a:r>
              <a:rPr lang="en-US" altLang="ja-JP" dirty="0" err="1" smtClean="0"/>
              <a:t>WiFi</a:t>
            </a:r>
            <a:r>
              <a:rPr lang="ja-JP" altLang="en-US" dirty="0" smtClean="0"/>
              <a:t>プライバシー」</a:t>
            </a:r>
            <a:endParaRPr kumimoji="1" lang="ja-JP" altLang="en-US" dirty="0"/>
          </a:p>
        </p:txBody>
      </p:sp>
      <p:sp>
        <p:nvSpPr>
          <p:cNvPr id="6" name="Rectangle 1"/>
          <p:cNvSpPr>
            <a:spLocks noChangeArrowheads="1"/>
          </p:cNvSpPr>
          <p:nvPr/>
        </p:nvSpPr>
        <p:spPr bwMode="auto">
          <a:xfrm>
            <a:off x="0" y="0"/>
            <a:ext cx="12192000" cy="0"/>
          </a:xfrm>
          <a:prstGeom prst="rect">
            <a:avLst/>
          </a:prstGeom>
          <a:solidFill>
            <a:srgbClr val="F1F1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sp>
        <p:nvSpPr>
          <p:cNvPr id="7" name="Rectangle 2"/>
          <p:cNvSpPr>
            <a:spLocks noChangeArrowheads="1"/>
          </p:cNvSpPr>
          <p:nvPr/>
        </p:nvSpPr>
        <p:spPr bwMode="auto">
          <a:xfrm>
            <a:off x="0" y="3429000"/>
            <a:ext cx="12192000" cy="0"/>
          </a:xfrm>
          <a:prstGeom prst="rect">
            <a:avLst/>
          </a:prstGeom>
          <a:solidFill>
            <a:srgbClr val="FAFA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39675" numCol="1" anchor="ctr" anchorCtr="0" compatLnSpc="1">
            <a:prstTxWarp prst="textNoShape">
              <a:avLst/>
            </a:prstTxWarp>
            <a:spAutoFit/>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ja-JP" altLang="ja-JP" sz="900" b="0" i="0" u="none" strike="noStrike" cap="none" normalizeH="0" baseline="0" smtClean="0">
                <a:ln>
                  <a:noFill/>
                </a:ln>
                <a:solidFill>
                  <a:srgbClr val="767676"/>
                </a:solidFill>
                <a:effectLst/>
                <a:latin typeface="Arial" panose="020B0604020202020204" pitchFamily="34" charset="0"/>
                <a:hlinkClick r:id="rId2"/>
              </a:rPr>
              <a:t>  </a:t>
            </a:r>
            <a:r>
              <a:rPr kumimoji="0" lang="ja-JP" altLang="ja-JP" sz="8200" b="0" i="0" u="none" strike="noStrike" cap="none" normalizeH="0" baseline="0" smtClean="0">
                <a:ln>
                  <a:noFill/>
                </a:ln>
                <a:solidFill>
                  <a:srgbClr val="767676"/>
                </a:solidFill>
                <a:effectLst/>
                <a:latin typeface="Arial" panose="020B0604020202020204" pitchFamily="34" charset="0"/>
              </a:rPr>
              <a:t> </a:t>
            </a:r>
            <a:r>
              <a:rPr kumimoji="0" lang="ja-JP" altLang="ja-JP" sz="600" b="0" i="0" u="none" strike="noStrike" cap="none" normalizeH="0" baseline="0" smtClean="0">
                <a:ln>
                  <a:noFill/>
                </a:ln>
                <a:solidFill>
                  <a:srgbClr val="767676"/>
                </a:solidFill>
                <a:effectLst/>
                <a:latin typeface="Arial" panose="020B0604020202020204" pitchFamily="34" charset="0"/>
                <a:hlinkClick r:id="rId2"/>
              </a:rPr>
              <a:t>8:52</a:t>
            </a:r>
            <a:endParaRPr kumimoji="0" lang="ja-JP" altLang="ja-JP" sz="900" b="0" i="0" u="none" strike="noStrike" cap="none" normalizeH="0" baseline="0" smtClean="0">
              <a:ln>
                <a:noFill/>
              </a:ln>
              <a:solidFill>
                <a:srgbClr val="767676"/>
              </a:solidFill>
              <a:effectLst/>
              <a:latin typeface="Arial" panose="020B0604020202020204" pitchFamily="34" charset="0"/>
            </a:endParaRPr>
          </a:p>
        </p:txBody>
      </p:sp>
      <p:pic>
        <p:nvPicPr>
          <p:cNvPr id="9" name="Picture 3" descr="https://i.ytimg.com/vi/LWmLYDZ9_ac/hqdefault.jpg?sqp=-oaymwEjCPYBEIoBSFryq4qpAxUIARUAAAAAGAElAADIQj0AgKJDeAE=&amp;rs=AOn4CLClPR-pexkFLRoGa4e8jSlzJgXdi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8587" y="1776739"/>
            <a:ext cx="3165041" cy="1947227"/>
          </a:xfrm>
          <a:prstGeom prst="rect">
            <a:avLst/>
          </a:prstGeom>
          <a:noFill/>
          <a:extLst>
            <a:ext uri="{909E8E84-426E-40DD-AFC4-6F175D3DCCD1}">
              <a14:hiddenFill xmlns:a14="http://schemas.microsoft.com/office/drawing/2010/main">
                <a:solidFill>
                  <a:srgbClr val="FFFFFF"/>
                </a:solidFill>
              </a14:hiddenFill>
            </a:ext>
          </a:extLst>
        </p:spPr>
      </p:pic>
      <p:pic>
        <p:nvPicPr>
          <p:cNvPr id="10" name="コンテンツ プレースホルダー 9"/>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1317" t="8990" r="1505" b="10358"/>
          <a:stretch/>
        </p:blipFill>
        <p:spPr>
          <a:xfrm>
            <a:off x="838200" y="2055812"/>
            <a:ext cx="7572016" cy="3924858"/>
          </a:xfrm>
        </p:spPr>
      </p:pic>
      <p:sp>
        <p:nvSpPr>
          <p:cNvPr id="11" name="正方形/長方形 10"/>
          <p:cNvSpPr/>
          <p:nvPr/>
        </p:nvSpPr>
        <p:spPr>
          <a:xfrm>
            <a:off x="838200" y="5976462"/>
            <a:ext cx="4992970" cy="369332"/>
          </a:xfrm>
          <a:prstGeom prst="rect">
            <a:avLst/>
          </a:prstGeom>
        </p:spPr>
        <p:txBody>
          <a:bodyPr wrap="none">
            <a:spAutoFit/>
          </a:bodyPr>
          <a:lstStyle/>
          <a:p>
            <a:r>
              <a:rPr lang="en-US" altLang="ja-JP" dirty="0"/>
              <a:t>https://webtan.impress.co.jp/e/2018/01/23/28089</a:t>
            </a:r>
            <a:endParaRPr lang="ja-JP" altLang="en-US" dirty="0"/>
          </a:p>
        </p:txBody>
      </p:sp>
      <p:pic>
        <p:nvPicPr>
          <p:cNvPr id="13" name="図 1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148203" y="4074658"/>
            <a:ext cx="1735425" cy="2603138"/>
          </a:xfrm>
          <a:prstGeom prst="rect">
            <a:avLst/>
          </a:prstGeom>
        </p:spPr>
      </p:pic>
    </p:spTree>
    <p:extLst>
      <p:ext uri="{BB962C8B-B14F-4D97-AF65-F5344CB8AC3E}">
        <p14:creationId xmlns:p14="http://schemas.microsoft.com/office/powerpoint/2010/main" val="36847048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正方形/長方形 2"/>
          <p:cNvSpPr/>
          <p:nvPr/>
        </p:nvSpPr>
        <p:spPr>
          <a:xfrm>
            <a:off x="356286" y="2862921"/>
            <a:ext cx="11479427" cy="1421928"/>
          </a:xfrm>
          <a:prstGeom prst="rect">
            <a:avLst/>
          </a:prstGeom>
        </p:spPr>
        <p:txBody>
          <a:bodyPr wrap="square">
            <a:spAutoFit/>
          </a:bodyPr>
          <a:lstStyle/>
          <a:p>
            <a:pPr lvl="0">
              <a:lnSpc>
                <a:spcPct val="90000"/>
              </a:lnSpc>
              <a:spcBef>
                <a:spcPts val="1000"/>
              </a:spcBef>
            </a:pPr>
            <a:r>
              <a:rPr lang="ja-JP" altLang="en-US" sz="4800" dirty="0">
                <a:solidFill>
                  <a:prstClr val="black"/>
                </a:solidFill>
              </a:rPr>
              <a:t>ステマの可能性がある</a:t>
            </a:r>
            <a:r>
              <a:rPr lang="ja-JP" altLang="en-US" sz="4800" dirty="0" smtClean="0">
                <a:solidFill>
                  <a:prstClr val="black"/>
                </a:solidFill>
              </a:rPr>
              <a:t>のに、なぜ</a:t>
            </a:r>
            <a:r>
              <a:rPr lang="ja-JP" altLang="en-US" sz="4800" dirty="0">
                <a:solidFill>
                  <a:prstClr val="black"/>
                </a:solidFill>
              </a:rPr>
              <a:t>消費者</a:t>
            </a:r>
            <a:r>
              <a:rPr lang="ja-JP" altLang="en-US" sz="4800" dirty="0" smtClean="0">
                <a:solidFill>
                  <a:prstClr val="black"/>
                </a:solidFill>
              </a:rPr>
              <a:t>はタイアップ</a:t>
            </a:r>
            <a:r>
              <a:rPr lang="ja-JP" altLang="en-US" sz="4800" dirty="0">
                <a:solidFill>
                  <a:prstClr val="black"/>
                </a:solidFill>
              </a:rPr>
              <a:t>動画を見て購買行動を起こすの</a:t>
            </a:r>
            <a:r>
              <a:rPr lang="ja-JP" altLang="en-US" sz="4800" dirty="0" smtClean="0">
                <a:solidFill>
                  <a:prstClr val="black"/>
                </a:solidFill>
              </a:rPr>
              <a:t>か</a:t>
            </a:r>
            <a:endParaRPr lang="ja-JP" altLang="en-US" sz="4800" dirty="0">
              <a:solidFill>
                <a:prstClr val="black"/>
              </a:solidFill>
            </a:endParaRPr>
          </a:p>
        </p:txBody>
      </p:sp>
    </p:spTree>
    <p:extLst>
      <p:ext uri="{BB962C8B-B14F-4D97-AF65-F5344CB8AC3E}">
        <p14:creationId xmlns:p14="http://schemas.microsoft.com/office/powerpoint/2010/main" val="3630208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テキスト ボックス 2"/>
          <p:cNvSpPr txBox="1"/>
          <p:nvPr/>
        </p:nvSpPr>
        <p:spPr>
          <a:xfrm>
            <a:off x="1110049" y="2817340"/>
            <a:ext cx="9971902" cy="1920526"/>
          </a:xfrm>
          <a:prstGeom prst="rect">
            <a:avLst/>
          </a:prstGeom>
          <a:noFill/>
        </p:spPr>
        <p:txBody>
          <a:bodyPr wrap="square" rtlCol="0">
            <a:spAutoFit/>
          </a:bodyPr>
          <a:lstStyle/>
          <a:p>
            <a:pPr lvl="0">
              <a:lnSpc>
                <a:spcPct val="90000"/>
              </a:lnSpc>
              <a:spcBef>
                <a:spcPts val="1000"/>
              </a:spcBef>
            </a:pPr>
            <a:r>
              <a:rPr lang="ja-JP" altLang="en-US" sz="4400" dirty="0">
                <a:solidFill>
                  <a:prstClr val="black"/>
                </a:solidFill>
              </a:rPr>
              <a:t>インフルエンサーが投稿するタイアップ動画は、若者の消費者の購買意欲にどのように影響を与えているのか明らかにする。</a:t>
            </a:r>
            <a:endParaRPr lang="en-US" altLang="ja-JP" sz="4400" dirty="0">
              <a:solidFill>
                <a:prstClr val="black"/>
              </a:solidFill>
            </a:endParaRPr>
          </a:p>
        </p:txBody>
      </p:sp>
    </p:spTree>
    <p:extLst>
      <p:ext uri="{BB962C8B-B14F-4D97-AF65-F5344CB8AC3E}">
        <p14:creationId xmlns:p14="http://schemas.microsoft.com/office/powerpoint/2010/main" val="42566957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153112" y="1014547"/>
            <a:ext cx="7485476" cy="1098048"/>
          </a:xfrm>
        </p:spPr>
        <p:txBody>
          <a:bodyPr/>
          <a:lstStyle/>
          <a:p>
            <a:r>
              <a:rPr kumimoji="1" lang="ja-JP" altLang="en-US" dirty="0" smtClean="0"/>
              <a:t>どちらの意見を信用しますか？</a:t>
            </a:r>
            <a:endParaRPr kumimoji="1" lang="ja-JP" altLang="en-US" dirty="0"/>
          </a:p>
        </p:txBody>
      </p:sp>
      <p:sp>
        <p:nvSpPr>
          <p:cNvPr id="5" name="コンテンツ プレースホルダー 4"/>
          <p:cNvSpPr>
            <a:spLocks noGrp="1"/>
          </p:cNvSpPr>
          <p:nvPr>
            <p:ph idx="4294967295"/>
          </p:nvPr>
        </p:nvSpPr>
        <p:spPr>
          <a:xfrm>
            <a:off x="605252" y="1948767"/>
            <a:ext cx="10515600" cy="4632960"/>
          </a:xfrm>
        </p:spPr>
        <p:txBody>
          <a:bodyPr/>
          <a:lstStyle/>
          <a:p>
            <a:pPr marL="0" indent="0">
              <a:buNone/>
            </a:pPr>
            <a:r>
              <a:rPr kumimoji="1" lang="ja-JP" altLang="en-US" dirty="0" smtClean="0"/>
              <a:t>シチュエーション：あなたは恋人と洋服を</a:t>
            </a:r>
            <a:r>
              <a:rPr lang="ja-JP" altLang="en-US" dirty="0"/>
              <a:t>み</a:t>
            </a:r>
            <a:r>
              <a:rPr lang="ja-JP" altLang="en-US" dirty="0" smtClean="0"/>
              <a:t>ていま</a:t>
            </a:r>
            <a:r>
              <a:rPr lang="ja-JP" altLang="en-US" dirty="0"/>
              <a:t>す</a:t>
            </a:r>
            <a:endParaRPr kumimoji="1" lang="en-US" altLang="ja-JP" dirty="0" smtClean="0"/>
          </a:p>
          <a:p>
            <a:pPr marL="0" indent="0">
              <a:buNone/>
            </a:pPr>
            <a:endParaRPr kumimoji="1" lang="ja-JP" altLang="en-US" dirty="0"/>
          </a:p>
        </p:txBody>
      </p:sp>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913126" y="2539395"/>
            <a:ext cx="1244346" cy="1244346"/>
          </a:xfrm>
          <a:prstGeom prst="rect">
            <a:avLst/>
          </a:prstGeom>
        </p:spPr>
      </p:pic>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117388" y="4509366"/>
            <a:ext cx="1146049" cy="1146049"/>
          </a:xfrm>
          <a:prstGeom prst="rect">
            <a:avLst/>
          </a:prstGeom>
        </p:spPr>
      </p:pic>
      <p:sp>
        <p:nvSpPr>
          <p:cNvPr id="10" name="円形吹き出し 9"/>
          <p:cNvSpPr/>
          <p:nvPr/>
        </p:nvSpPr>
        <p:spPr>
          <a:xfrm>
            <a:off x="5340096" y="2539395"/>
            <a:ext cx="3809620" cy="1244346"/>
          </a:xfrm>
          <a:prstGeom prst="wedgeEllipseCallout">
            <a:avLst>
              <a:gd name="adj1" fmla="val -76058"/>
              <a:gd name="adj2" fmla="val 604"/>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その服、お似合いですね</a:t>
            </a:r>
            <a:r>
              <a:rPr kumimoji="1" lang="en-US" altLang="ja-JP" dirty="0" smtClean="0"/>
              <a:t>!</a:t>
            </a:r>
          </a:p>
        </p:txBody>
      </p:sp>
      <p:sp>
        <p:nvSpPr>
          <p:cNvPr id="11" name="テキスト ボックス 10"/>
          <p:cNvSpPr txBox="1"/>
          <p:nvPr/>
        </p:nvSpPr>
        <p:spPr>
          <a:xfrm>
            <a:off x="2484976" y="3851209"/>
            <a:ext cx="2410874" cy="523220"/>
          </a:xfrm>
          <a:prstGeom prst="rect">
            <a:avLst/>
          </a:prstGeom>
          <a:noFill/>
        </p:spPr>
        <p:txBody>
          <a:bodyPr wrap="square" rtlCol="0">
            <a:spAutoFit/>
          </a:bodyPr>
          <a:lstStyle/>
          <a:p>
            <a:r>
              <a:rPr kumimoji="1" lang="ja-JP" altLang="en-US" sz="2800" dirty="0" smtClean="0"/>
              <a:t>①ショップ店員</a:t>
            </a:r>
            <a:r>
              <a:rPr lang="ja-JP" altLang="en-US" sz="2800" dirty="0"/>
              <a:t>　</a:t>
            </a:r>
            <a:r>
              <a:rPr lang="ja-JP" altLang="en-US" sz="2800" dirty="0" smtClean="0"/>
              <a:t>　</a:t>
            </a:r>
            <a:endParaRPr kumimoji="1" lang="ja-JP" altLang="en-US" sz="2800" dirty="0"/>
          </a:p>
        </p:txBody>
      </p:sp>
      <p:sp>
        <p:nvSpPr>
          <p:cNvPr id="14" name="円形吹き出し 13"/>
          <p:cNvSpPr/>
          <p:nvPr/>
        </p:nvSpPr>
        <p:spPr>
          <a:xfrm>
            <a:off x="5340096" y="4581293"/>
            <a:ext cx="3809620" cy="1244346"/>
          </a:xfrm>
          <a:prstGeom prst="wedgeEllipseCallout">
            <a:avLst>
              <a:gd name="adj1" fmla="val -76503"/>
              <a:gd name="adj2" fmla="val 808"/>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その服、似合っているね</a:t>
            </a:r>
            <a:r>
              <a:rPr kumimoji="1" lang="en-US" altLang="ja-JP" dirty="0" smtClean="0"/>
              <a:t>!</a:t>
            </a:r>
            <a:endParaRPr kumimoji="1" lang="ja-JP" altLang="en-US" dirty="0"/>
          </a:p>
        </p:txBody>
      </p:sp>
      <p:sp>
        <p:nvSpPr>
          <p:cNvPr id="15" name="テキスト ボックス 14"/>
          <p:cNvSpPr txBox="1"/>
          <p:nvPr/>
        </p:nvSpPr>
        <p:spPr>
          <a:xfrm>
            <a:off x="3048093" y="5721212"/>
            <a:ext cx="1284638" cy="523220"/>
          </a:xfrm>
          <a:prstGeom prst="rect">
            <a:avLst/>
          </a:prstGeom>
          <a:noFill/>
        </p:spPr>
        <p:txBody>
          <a:bodyPr wrap="square" rtlCol="0">
            <a:spAutoFit/>
          </a:bodyPr>
          <a:lstStyle/>
          <a:p>
            <a:r>
              <a:rPr kumimoji="1" lang="ja-JP" altLang="en-US" sz="2800" dirty="0" smtClean="0"/>
              <a:t>②恋人</a:t>
            </a:r>
            <a:endParaRPr kumimoji="1" lang="ja-JP" altLang="en-US" sz="2800" dirty="0"/>
          </a:p>
        </p:txBody>
      </p:sp>
      <p:sp>
        <p:nvSpPr>
          <p:cNvPr id="2" name="テキスト ボックス 1"/>
          <p:cNvSpPr txBox="1"/>
          <p:nvPr/>
        </p:nvSpPr>
        <p:spPr>
          <a:xfrm>
            <a:off x="471432" y="135924"/>
            <a:ext cx="2441694" cy="769441"/>
          </a:xfrm>
          <a:prstGeom prst="rect">
            <a:avLst/>
          </a:prstGeom>
          <a:noFill/>
        </p:spPr>
        <p:txBody>
          <a:bodyPr wrap="none" rtlCol="0">
            <a:spAutoFit/>
          </a:bodyPr>
          <a:lstStyle/>
          <a:p>
            <a:r>
              <a:rPr kumimoji="1" lang="ja-JP" altLang="en-US" sz="4400" dirty="0" smtClean="0"/>
              <a:t>仮説導出</a:t>
            </a:r>
            <a:endParaRPr kumimoji="1" lang="ja-JP" altLang="en-US" sz="4400" dirty="0"/>
          </a:p>
        </p:txBody>
      </p:sp>
    </p:spTree>
    <p:extLst>
      <p:ext uri="{BB962C8B-B14F-4D97-AF65-F5344CB8AC3E}">
        <p14:creationId xmlns:p14="http://schemas.microsoft.com/office/powerpoint/2010/main" val="3045863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06630"/>
            <a:ext cx="10515600" cy="717390"/>
          </a:xfrm>
        </p:spPr>
        <p:txBody>
          <a:bodyPr>
            <a:normAutofit/>
          </a:bodyPr>
          <a:lstStyle/>
          <a:p>
            <a:r>
              <a:rPr lang="ja-JP" altLang="en-US" sz="2400" dirty="0" smtClean="0"/>
              <a:t>おそらく、②を選ぶ人が多いだろう</a:t>
            </a:r>
            <a:endParaRPr kumimoji="1" lang="ja-JP" altLang="en-US" sz="2400" dirty="0"/>
          </a:p>
        </p:txBody>
      </p:sp>
      <p:sp>
        <p:nvSpPr>
          <p:cNvPr id="3" name="コンテンツ プレースホルダー 2"/>
          <p:cNvSpPr>
            <a:spLocks noGrp="1"/>
          </p:cNvSpPr>
          <p:nvPr>
            <p:ph sz="half" idx="1"/>
          </p:nvPr>
        </p:nvSpPr>
        <p:spPr>
          <a:xfrm>
            <a:off x="308610" y="1246854"/>
            <a:ext cx="5925312" cy="4736846"/>
          </a:xfrm>
        </p:spPr>
        <p:txBody>
          <a:bodyPr>
            <a:normAutofit/>
          </a:bodyPr>
          <a:lstStyle/>
          <a:p>
            <a:pPr marL="0" indent="0">
              <a:buNone/>
            </a:pPr>
            <a:r>
              <a:rPr lang="ja-JP" altLang="en-US" dirty="0" smtClean="0"/>
              <a:t>①ショップ店員＝どんな人か知らない</a:t>
            </a:r>
            <a:endParaRPr lang="en-US" altLang="ja-JP" dirty="0" smtClean="0"/>
          </a:p>
          <a:p>
            <a:pPr marL="0" indent="0">
              <a:buNone/>
            </a:pPr>
            <a:r>
              <a:rPr lang="ja-JP" altLang="en-US" dirty="0" smtClean="0"/>
              <a:t>　　　　　　　　　　　↓</a:t>
            </a:r>
            <a:endParaRPr lang="en-US" altLang="ja-JP" dirty="0" smtClean="0"/>
          </a:p>
          <a:p>
            <a:pPr marL="0" indent="0">
              <a:buNone/>
            </a:pPr>
            <a:r>
              <a:rPr lang="ja-JP" altLang="en-US" dirty="0" smtClean="0"/>
              <a:t>　本心？いや、売り上げのためかも･･･</a:t>
            </a:r>
            <a:endParaRPr lang="en-US" altLang="ja-JP" dirty="0" smtClean="0"/>
          </a:p>
          <a:p>
            <a:pPr marL="0" indent="0">
              <a:buNone/>
            </a:pPr>
            <a:r>
              <a:rPr lang="ja-JP" altLang="en-US" dirty="0" smtClean="0"/>
              <a:t>　　　　　　　　　　　↓</a:t>
            </a:r>
            <a:endParaRPr lang="en-US" altLang="ja-JP" dirty="0" smtClean="0"/>
          </a:p>
          <a:p>
            <a:pPr marL="0" indent="0">
              <a:buNone/>
            </a:pPr>
            <a:r>
              <a:rPr lang="ja-JP" altLang="en-US" dirty="0" smtClean="0"/>
              <a:t>　　　　　　　　疑ってしまう</a:t>
            </a:r>
            <a:endParaRPr lang="en-US" altLang="ja-JP" dirty="0" smtClean="0"/>
          </a:p>
          <a:p>
            <a:pPr marL="0" indent="0">
              <a:buNone/>
            </a:pPr>
            <a:endParaRPr lang="en-US" altLang="ja-JP" dirty="0"/>
          </a:p>
          <a:p>
            <a:pPr marL="0" indent="0">
              <a:buNone/>
            </a:pPr>
            <a:endParaRPr lang="en-US" altLang="ja-JP" dirty="0"/>
          </a:p>
          <a:p>
            <a:pPr marL="0" indent="0">
              <a:buNone/>
            </a:pPr>
            <a:endParaRPr kumimoji="1" lang="en-US" altLang="ja-JP" dirty="0" smtClean="0"/>
          </a:p>
        </p:txBody>
      </p:sp>
      <p:sp>
        <p:nvSpPr>
          <p:cNvPr id="4" name="コンテンツ プレースホルダー 3"/>
          <p:cNvSpPr>
            <a:spLocks noGrp="1"/>
          </p:cNvSpPr>
          <p:nvPr>
            <p:ph sz="half" idx="2"/>
          </p:nvPr>
        </p:nvSpPr>
        <p:spPr>
          <a:xfrm>
            <a:off x="6318504" y="1246854"/>
            <a:ext cx="5704332" cy="5035550"/>
          </a:xfrm>
        </p:spPr>
        <p:txBody>
          <a:bodyPr/>
          <a:lstStyle/>
          <a:p>
            <a:pPr marL="0" indent="0">
              <a:buNone/>
            </a:pPr>
            <a:r>
              <a:rPr lang="ja-JP" altLang="en-US" dirty="0"/>
              <a:t>②</a:t>
            </a:r>
            <a:r>
              <a:rPr kumimoji="1" lang="ja-JP" altLang="en-US" dirty="0" smtClean="0"/>
              <a:t>恋人＝どんな人か知っている</a:t>
            </a:r>
            <a:endParaRPr kumimoji="1" lang="en-US" altLang="ja-JP" dirty="0" smtClean="0"/>
          </a:p>
          <a:p>
            <a:pPr marL="0" indent="0">
              <a:buNone/>
            </a:pPr>
            <a:r>
              <a:rPr kumimoji="1" lang="ja-JP" altLang="en-US" dirty="0" smtClean="0"/>
              <a:t>　　　　　　　　　　　↓</a:t>
            </a:r>
            <a:endParaRPr kumimoji="1" lang="en-US" altLang="ja-JP" dirty="0" smtClean="0"/>
          </a:p>
          <a:p>
            <a:pPr marL="0" indent="0">
              <a:buNone/>
            </a:pPr>
            <a:r>
              <a:rPr lang="ja-JP" altLang="en-US" dirty="0"/>
              <a:t>　</a:t>
            </a:r>
            <a:r>
              <a:rPr lang="ja-JP" altLang="en-US" dirty="0" smtClean="0"/>
              <a:t>　　　　本心で言ってくれている</a:t>
            </a:r>
            <a:endParaRPr lang="en-US" altLang="ja-JP" dirty="0" smtClean="0"/>
          </a:p>
          <a:p>
            <a:pPr marL="0" indent="0">
              <a:buNone/>
            </a:pPr>
            <a:r>
              <a:rPr kumimoji="1" lang="ja-JP" altLang="en-US" dirty="0" smtClean="0"/>
              <a:t>　　　　　　　　　　　↓</a:t>
            </a:r>
            <a:endParaRPr kumimoji="1" lang="en-US" altLang="ja-JP" dirty="0" smtClean="0"/>
          </a:p>
          <a:p>
            <a:pPr marL="0" indent="0">
              <a:buNone/>
            </a:pPr>
            <a:r>
              <a:rPr lang="ja-JP" altLang="en-US" dirty="0" smtClean="0"/>
              <a:t>　　　　　　素直に受け入れる</a:t>
            </a:r>
            <a:endParaRPr kumimoji="1" lang="ja-JP" altLang="en-US" dirty="0"/>
          </a:p>
        </p:txBody>
      </p:sp>
      <p:sp>
        <p:nvSpPr>
          <p:cNvPr id="5" name="円/楕円 4"/>
          <p:cNvSpPr/>
          <p:nvPr/>
        </p:nvSpPr>
        <p:spPr>
          <a:xfrm>
            <a:off x="503682" y="4068699"/>
            <a:ext cx="5535168" cy="19150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信憑性が低い</a:t>
            </a:r>
            <a:endParaRPr kumimoji="1" lang="ja-JP" altLang="en-US" sz="4400" dirty="0"/>
          </a:p>
        </p:txBody>
      </p:sp>
      <p:sp>
        <p:nvSpPr>
          <p:cNvPr id="6" name="円/楕円 5"/>
          <p:cNvSpPr/>
          <p:nvPr/>
        </p:nvSpPr>
        <p:spPr>
          <a:xfrm>
            <a:off x="6403086" y="4068699"/>
            <a:ext cx="5535168" cy="19150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信憑性が高い</a:t>
            </a:r>
            <a:endParaRPr kumimoji="1" lang="ja-JP" altLang="en-US" sz="4400" dirty="0"/>
          </a:p>
        </p:txBody>
      </p:sp>
    </p:spTree>
    <p:extLst>
      <p:ext uri="{BB962C8B-B14F-4D97-AF65-F5344CB8AC3E}">
        <p14:creationId xmlns:p14="http://schemas.microsoft.com/office/powerpoint/2010/main" val="38785734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5461" y="480645"/>
            <a:ext cx="10515600" cy="1325563"/>
          </a:xfrm>
        </p:spPr>
        <p:txBody>
          <a:bodyPr/>
          <a:lstStyle/>
          <a:p>
            <a:r>
              <a:rPr kumimoji="1" lang="ja-JP" altLang="en-US" dirty="0" smtClean="0"/>
              <a:t>ＣＭとタイアップ動画</a:t>
            </a:r>
            <a:endParaRPr kumimoji="1" lang="ja-JP" altLang="en-US" dirty="0"/>
          </a:p>
        </p:txBody>
      </p:sp>
      <p:sp>
        <p:nvSpPr>
          <p:cNvPr id="3" name="コンテンツ プレースホルダー 2"/>
          <p:cNvSpPr>
            <a:spLocks noGrp="1"/>
          </p:cNvSpPr>
          <p:nvPr>
            <p:ph idx="1"/>
          </p:nvPr>
        </p:nvSpPr>
        <p:spPr>
          <a:xfrm>
            <a:off x="650630" y="1673226"/>
            <a:ext cx="10515600" cy="4351338"/>
          </a:xfrm>
        </p:spPr>
        <p:txBody>
          <a:bodyPr/>
          <a:lstStyle/>
          <a:p>
            <a:pPr marL="0" indent="0">
              <a:buNone/>
            </a:pPr>
            <a:endParaRPr lang="en-US" altLang="ja-JP" dirty="0" smtClean="0"/>
          </a:p>
          <a:p>
            <a:pPr marL="0" indent="0">
              <a:buNone/>
            </a:pPr>
            <a:endParaRPr lang="en-US" altLang="ja-JP" dirty="0" smtClean="0"/>
          </a:p>
          <a:p>
            <a:pPr marL="0" indent="0">
              <a:buNone/>
            </a:pPr>
            <a:endParaRPr lang="ja-JP" altLang="en-US" dirty="0"/>
          </a:p>
          <a:p>
            <a:endParaRPr lang="en-US" altLang="ja-JP" dirty="0" smtClean="0"/>
          </a:p>
          <a:p>
            <a:pPr marL="0" indent="0">
              <a:buNone/>
            </a:pPr>
            <a:endParaRPr kumimoji="1" lang="en-US" altLang="ja-JP" dirty="0" smtClean="0">
              <a:solidFill>
                <a:srgbClr val="FF0000"/>
              </a:solidFill>
            </a:endParaRPr>
          </a:p>
        </p:txBody>
      </p:sp>
      <p:pic>
        <p:nvPicPr>
          <p:cNvPr id="5122" name="Picture 2" descr="C:\Users\yodamasahiko\AppData\Local\Microsoft\Windows\Temporary Internet Files\Content.IE5\2RK3Y0AV\thinking-294525_640[1].png"/>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10421294" y="3722077"/>
            <a:ext cx="1550132" cy="3100263"/>
          </a:xfrm>
          <a:prstGeom prst="rect">
            <a:avLst/>
          </a:prstGeom>
          <a:noFill/>
          <a:extLst>
            <a:ext uri="{909E8E84-426E-40DD-AFC4-6F175D3DCCD1}">
              <a14:hiddenFill xmlns:a14="http://schemas.microsoft.com/office/drawing/2010/main">
                <a:solidFill>
                  <a:srgbClr val="FFFFFF"/>
                </a:solidFill>
              </a14:hiddenFill>
            </a:ext>
          </a:extLst>
        </p:spPr>
      </p:pic>
      <p:sp>
        <p:nvSpPr>
          <p:cNvPr id="4" name="雲形吹き出し 3"/>
          <p:cNvSpPr/>
          <p:nvPr/>
        </p:nvSpPr>
        <p:spPr>
          <a:xfrm>
            <a:off x="0" y="1430216"/>
            <a:ext cx="9308123" cy="4583723"/>
          </a:xfrm>
          <a:prstGeom prst="cloudCallout">
            <a:avLst>
              <a:gd name="adj1" fmla="val 62174"/>
              <a:gd name="adj2" fmla="val 307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125939" y="2051537"/>
            <a:ext cx="8040984" cy="3046988"/>
          </a:xfrm>
          <a:prstGeom prst="rect">
            <a:avLst/>
          </a:prstGeom>
          <a:noFill/>
        </p:spPr>
        <p:txBody>
          <a:bodyPr wrap="none" rtlCol="0">
            <a:spAutoFit/>
          </a:bodyPr>
          <a:lstStyle/>
          <a:p>
            <a:r>
              <a:rPr kumimoji="1" lang="ja-JP" altLang="en-US" sz="3200" dirty="0" smtClean="0"/>
              <a:t>タイアップ動画も</a:t>
            </a:r>
            <a:endParaRPr kumimoji="1" lang="en-US" altLang="ja-JP" sz="3200" dirty="0" smtClean="0"/>
          </a:p>
          <a:p>
            <a:r>
              <a:rPr lang="ja-JP" altLang="en-US" sz="3200" dirty="0"/>
              <a:t>企業</a:t>
            </a:r>
            <a:r>
              <a:rPr lang="ja-JP" altLang="en-US" sz="3200" dirty="0" smtClean="0"/>
              <a:t>から報酬をもらっているだろうし、</a:t>
            </a:r>
            <a:endParaRPr lang="en-US" altLang="ja-JP" sz="3200" dirty="0" smtClean="0"/>
          </a:p>
          <a:p>
            <a:r>
              <a:rPr lang="ja-JP" altLang="en-US" sz="3200" dirty="0"/>
              <a:t>企業に</a:t>
            </a:r>
            <a:r>
              <a:rPr lang="ja-JP" altLang="en-US" sz="3200" dirty="0" smtClean="0"/>
              <a:t>とって良いことしか言ってないのでは？</a:t>
            </a:r>
            <a:endParaRPr lang="en-US" altLang="ja-JP" sz="3200" dirty="0" smtClean="0"/>
          </a:p>
          <a:p>
            <a:endParaRPr lang="en-US" altLang="ja-JP" sz="3200" dirty="0"/>
          </a:p>
          <a:p>
            <a:r>
              <a:rPr lang="ja-JP" altLang="en-US" sz="3200" dirty="0" smtClean="0"/>
              <a:t>広告と宣伝って立場から見たら、</a:t>
            </a:r>
            <a:endParaRPr lang="en-US" altLang="ja-JP" sz="3200" dirty="0" smtClean="0"/>
          </a:p>
          <a:p>
            <a:r>
              <a:rPr lang="ja-JP" altLang="en-US" sz="3200" dirty="0" smtClean="0"/>
              <a:t>ＣＭとタイアップ動画は一緒でしょ。</a:t>
            </a:r>
            <a:endParaRPr lang="en-US" altLang="ja-JP" sz="3200" dirty="0" smtClean="0"/>
          </a:p>
        </p:txBody>
      </p:sp>
    </p:spTree>
    <p:extLst>
      <p:ext uri="{BB962C8B-B14F-4D97-AF65-F5344CB8AC3E}">
        <p14:creationId xmlns:p14="http://schemas.microsoft.com/office/powerpoint/2010/main" val="19515580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64124" y="2696308"/>
            <a:ext cx="11934092" cy="1617785"/>
          </a:xfrm>
        </p:spPr>
        <p:txBody>
          <a:bodyPr>
            <a:noAutofit/>
          </a:bodyPr>
          <a:lstStyle/>
          <a:p>
            <a:pPr marL="0" indent="0">
              <a:buNone/>
            </a:pPr>
            <a:r>
              <a:rPr kumimoji="1" lang="ja-JP" altLang="en-US" sz="7200" b="1" dirty="0" smtClean="0">
                <a:solidFill>
                  <a:srgbClr val="1A02AC"/>
                </a:solidFill>
              </a:rPr>
              <a:t>信憑性が高いとは言いづらい</a:t>
            </a:r>
            <a:endParaRPr kumimoji="1" lang="ja-JP" altLang="en-US" sz="7200" b="1" dirty="0">
              <a:solidFill>
                <a:srgbClr val="1A02AC"/>
              </a:solidFill>
            </a:endParaRPr>
          </a:p>
        </p:txBody>
      </p:sp>
    </p:spTree>
    <p:extLst>
      <p:ext uri="{BB962C8B-B14F-4D97-AF65-F5344CB8AC3E}">
        <p14:creationId xmlns:p14="http://schemas.microsoft.com/office/powerpoint/2010/main" val="3128733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985451" y="800440"/>
            <a:ext cx="10243751" cy="1705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“広告は宣伝である”ことを消費者自身が身にしみて知っており、</a:t>
            </a:r>
            <a:endParaRPr kumimoji="1" lang="en-US" altLang="ja-JP" sz="2800" dirty="0" smtClean="0"/>
          </a:p>
          <a:p>
            <a:pPr algn="ctr"/>
            <a:r>
              <a:rPr lang="ja-JP" altLang="en-US" sz="2800" u="sng" dirty="0" smtClean="0">
                <a:solidFill>
                  <a:srgbClr val="FF0000"/>
                </a:solidFill>
              </a:rPr>
              <a:t>広告は良いことしか言っていない</a:t>
            </a:r>
            <a:r>
              <a:rPr lang="ja-JP" altLang="en-US" sz="2800" dirty="0" smtClean="0"/>
              <a:t>ことに消費者は気づいている。</a:t>
            </a:r>
            <a:endParaRPr kumimoji="1" lang="ja-JP" altLang="en-US" sz="2800" dirty="0"/>
          </a:p>
        </p:txBody>
      </p:sp>
      <p:sp>
        <p:nvSpPr>
          <p:cNvPr id="7" name="正方形/長方形 6"/>
          <p:cNvSpPr/>
          <p:nvPr/>
        </p:nvSpPr>
        <p:spPr>
          <a:xfrm>
            <a:off x="7757786" y="6195468"/>
            <a:ext cx="4126813" cy="646331"/>
          </a:xfrm>
          <a:prstGeom prst="rect">
            <a:avLst/>
          </a:prstGeom>
        </p:spPr>
        <p:txBody>
          <a:bodyPr wrap="square">
            <a:spAutoFit/>
          </a:bodyPr>
          <a:lstStyle/>
          <a:p>
            <a:r>
              <a:rPr lang="en-US" altLang="ja-JP" dirty="0"/>
              <a:t>https://www.ec.kagawa-u.ac.jp/~hori/profile/semi03/miyakem.pdf</a:t>
            </a:r>
            <a:endParaRPr lang="ja-JP" altLang="en-US" dirty="0"/>
          </a:p>
        </p:txBody>
      </p:sp>
      <p:sp>
        <p:nvSpPr>
          <p:cNvPr id="10" name="下矢印 9"/>
          <p:cNvSpPr/>
          <p:nvPr/>
        </p:nvSpPr>
        <p:spPr>
          <a:xfrm>
            <a:off x="5128395" y="3146867"/>
            <a:ext cx="1957861" cy="1698850"/>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1" name="テキスト ボックス 10"/>
          <p:cNvSpPr txBox="1"/>
          <p:nvPr/>
        </p:nvSpPr>
        <p:spPr>
          <a:xfrm>
            <a:off x="1173376" y="5486912"/>
            <a:ext cx="9867900" cy="830997"/>
          </a:xfrm>
          <a:prstGeom prst="rect">
            <a:avLst/>
          </a:prstGeom>
          <a:noFill/>
        </p:spPr>
        <p:txBody>
          <a:bodyPr wrap="square" rtlCol="0">
            <a:spAutoFit/>
          </a:bodyPr>
          <a:lstStyle/>
          <a:p>
            <a:r>
              <a:rPr kumimoji="1" lang="ja-JP" altLang="en-US" sz="4800" u="sng" dirty="0" smtClean="0">
                <a:solidFill>
                  <a:srgbClr val="FF0000"/>
                </a:solidFill>
              </a:rPr>
              <a:t>ＣＭ、タイアップ動画の信憑性は低い</a:t>
            </a:r>
            <a:endParaRPr kumimoji="1" lang="ja-JP" altLang="en-US" sz="4800" u="sng" dirty="0">
              <a:solidFill>
                <a:srgbClr val="FF0000"/>
              </a:solidFill>
            </a:endParaRPr>
          </a:p>
        </p:txBody>
      </p:sp>
    </p:spTree>
    <p:extLst>
      <p:ext uri="{BB962C8B-B14F-4D97-AF65-F5344CB8AC3E}">
        <p14:creationId xmlns:p14="http://schemas.microsoft.com/office/powerpoint/2010/main" val="3327649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情報の流れと信頼性</a:t>
            </a:r>
            <a:endParaRPr kumimoji="1" lang="ja-JP" altLang="en-US" dirty="0"/>
          </a:p>
        </p:txBody>
      </p:sp>
      <p:pic>
        <p:nvPicPr>
          <p:cNvPr id="4" name="コンテンツ プレースホルダー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2157984" y="1418050"/>
            <a:ext cx="8424672" cy="5097868"/>
          </a:xfrm>
        </p:spPr>
      </p:pic>
      <p:sp>
        <p:nvSpPr>
          <p:cNvPr id="5" name="正方形/長方形 4"/>
          <p:cNvSpPr/>
          <p:nvPr/>
        </p:nvSpPr>
        <p:spPr>
          <a:xfrm>
            <a:off x="9081370" y="5452379"/>
            <a:ext cx="3002692" cy="1200329"/>
          </a:xfrm>
          <a:prstGeom prst="rect">
            <a:avLst/>
          </a:prstGeom>
        </p:spPr>
        <p:txBody>
          <a:bodyPr wrap="square">
            <a:spAutoFit/>
          </a:bodyPr>
          <a:lstStyle/>
          <a:p>
            <a:r>
              <a:rPr lang="en-US" altLang="ja-JP" dirty="0"/>
              <a:t>http://www.jaist.ac.jp/ks/labs/kbs-lab/sig-swo/papers/SIG-SWO-A602/SIG-SWO-A602-01.pdf</a:t>
            </a:r>
            <a:endParaRPr lang="ja-JP" altLang="en-US" dirty="0"/>
          </a:p>
        </p:txBody>
      </p:sp>
    </p:spTree>
    <p:extLst>
      <p:ext uri="{BB962C8B-B14F-4D97-AF65-F5344CB8AC3E}">
        <p14:creationId xmlns:p14="http://schemas.microsoft.com/office/powerpoint/2010/main" val="2070400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インフルエンサ</a:t>
            </a:r>
            <a:r>
              <a:rPr lang="ja-JP" altLang="en-US" dirty="0" smtClean="0"/>
              <a:t>ー</a:t>
            </a:r>
            <a:endParaRPr kumimoji="1" lang="ja-JP" altLang="en-US" dirty="0"/>
          </a:p>
        </p:txBody>
      </p:sp>
      <p:sp>
        <p:nvSpPr>
          <p:cNvPr id="3" name="コンテンツ プレースホルダー 2"/>
          <p:cNvSpPr>
            <a:spLocks noGrp="1"/>
          </p:cNvSpPr>
          <p:nvPr>
            <p:ph idx="1"/>
          </p:nvPr>
        </p:nvSpPr>
        <p:spPr/>
        <p:txBody>
          <a:bodyPr/>
          <a:lstStyle/>
          <a:p>
            <a:r>
              <a:rPr lang="ja-JP" altLang="en-US" dirty="0"/>
              <a:t>語源：影響、効果などを意味する「</a:t>
            </a:r>
            <a:r>
              <a:rPr lang="en-US" altLang="ja-JP" dirty="0"/>
              <a:t>Influence</a:t>
            </a:r>
            <a:r>
              <a:rPr lang="ja-JP" altLang="en-US" dirty="0"/>
              <a:t>（インフルエンス）」</a:t>
            </a:r>
          </a:p>
          <a:p>
            <a:pPr marL="0" indent="0">
              <a:buNone/>
            </a:pPr>
            <a:r>
              <a:rPr lang="ja-JP" altLang="en-US" dirty="0"/>
              <a:t>　　＝世間に大きな影響力をもつ人や事物</a:t>
            </a:r>
          </a:p>
          <a:p>
            <a:endParaRPr kumimoji="1" lang="en-US" altLang="ja-JP" dirty="0" smtClean="0"/>
          </a:p>
          <a:p>
            <a:r>
              <a:rPr lang="ja-JP" altLang="en-US" dirty="0"/>
              <a:t>人気タレントやファッションモデル、スポーツ選手、特定分野の知識を有した専門家や政治家などがインフルエンサーの代表格</a:t>
            </a:r>
          </a:p>
          <a:p>
            <a:pPr marL="0" indent="0">
              <a:buNone/>
            </a:pPr>
            <a:endParaRPr lang="en-US" altLang="ja-JP" dirty="0" smtClean="0"/>
          </a:p>
          <a:p>
            <a:r>
              <a:rPr lang="ja-JP" altLang="en-US" dirty="0"/>
              <a:t>それ以外にも特定の層からの圧倒的な支持を得る一般人でもインフルエンサーに</a:t>
            </a:r>
            <a:r>
              <a:rPr lang="ja-JP" altLang="en-US" dirty="0" smtClean="0"/>
              <a:t>なり得る</a:t>
            </a:r>
            <a:endParaRPr kumimoji="1" lang="en-US" altLang="ja-JP" dirty="0" smtClean="0"/>
          </a:p>
        </p:txBody>
      </p:sp>
    </p:spTree>
    <p:extLst>
      <p:ext uri="{BB962C8B-B14F-4D97-AF65-F5344CB8AC3E}">
        <p14:creationId xmlns:p14="http://schemas.microsoft.com/office/powerpoint/2010/main" val="27207867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情報の信頼性評価に関わる要素と課題</a:t>
            </a:r>
            <a:endParaRPr kumimoji="1" lang="ja-JP" altLang="en-US" dirty="0"/>
          </a:p>
        </p:txBody>
      </p:sp>
      <p:sp>
        <p:nvSpPr>
          <p:cNvPr id="3" name="コンテンツ プレースホルダー 2"/>
          <p:cNvSpPr>
            <a:spLocks noGrp="1"/>
          </p:cNvSpPr>
          <p:nvPr>
            <p:ph idx="1"/>
          </p:nvPr>
        </p:nvSpPr>
        <p:spPr>
          <a:xfrm rot="5400000">
            <a:off x="838200" y="1862201"/>
            <a:ext cx="10515600" cy="4351338"/>
          </a:xfrm>
        </p:spPr>
        <p:txBody>
          <a:bodyPr/>
          <a:lstStyle/>
          <a:p>
            <a:pPr marL="0" indent="0">
              <a:buNone/>
            </a:pPr>
            <a:r>
              <a:rPr kumimoji="1" lang="ja-JP" altLang="en-US" dirty="0" smtClean="0"/>
              <a:t>＝</a:t>
            </a:r>
            <a:endParaRPr kumimoji="1" lang="ja-JP" altLang="en-US" dirty="0"/>
          </a:p>
        </p:txBody>
      </p:sp>
      <p:pic>
        <p:nvPicPr>
          <p:cNvPr id="4" name="図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887982" y="1440159"/>
            <a:ext cx="8416036" cy="5178915"/>
          </a:xfrm>
          <a:prstGeom prst="rect">
            <a:avLst/>
          </a:prstGeom>
        </p:spPr>
      </p:pic>
      <p:sp>
        <p:nvSpPr>
          <p:cNvPr id="6" name="正方形/長方形 5"/>
          <p:cNvSpPr/>
          <p:nvPr/>
        </p:nvSpPr>
        <p:spPr>
          <a:xfrm>
            <a:off x="143844" y="5980996"/>
            <a:ext cx="6096000" cy="646331"/>
          </a:xfrm>
          <a:prstGeom prst="rect">
            <a:avLst/>
          </a:prstGeom>
        </p:spPr>
        <p:txBody>
          <a:bodyPr>
            <a:spAutoFit/>
          </a:bodyPr>
          <a:lstStyle/>
          <a:p>
            <a:r>
              <a:rPr lang="en-US" altLang="ja-JP" dirty="0"/>
              <a:t>http://www.jaist.ac.jp/ks/labs/kbs-lab/sig-swo/papers/SIG-SWO-A602/SIG-SWO-A602-01.pdf</a:t>
            </a:r>
            <a:endParaRPr lang="ja-JP" altLang="en-US" dirty="0"/>
          </a:p>
        </p:txBody>
      </p:sp>
    </p:spTree>
    <p:extLst>
      <p:ext uri="{BB962C8B-B14F-4D97-AF65-F5344CB8AC3E}">
        <p14:creationId xmlns:p14="http://schemas.microsoft.com/office/powerpoint/2010/main" val="1156842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4" name="角丸四角形 3"/>
          <p:cNvSpPr/>
          <p:nvPr/>
        </p:nvSpPr>
        <p:spPr>
          <a:xfrm>
            <a:off x="979827" y="1195885"/>
            <a:ext cx="10021330" cy="35587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t>情報の信頼性を評価する上で、情報の発信者の性質は重要な要因の一つである。発信者と情報の信頼性は、発信者への信頼から情報の信頼性が導出されるという関係にある。</a:t>
            </a:r>
            <a:endParaRPr kumimoji="1" lang="ja-JP" altLang="en-US" sz="3600" dirty="0"/>
          </a:p>
        </p:txBody>
      </p:sp>
      <p:sp>
        <p:nvSpPr>
          <p:cNvPr id="7" name="正方形/長方形 6"/>
          <p:cNvSpPr/>
          <p:nvPr/>
        </p:nvSpPr>
        <p:spPr>
          <a:xfrm>
            <a:off x="5852983" y="5948824"/>
            <a:ext cx="6096000" cy="646331"/>
          </a:xfrm>
          <a:prstGeom prst="rect">
            <a:avLst/>
          </a:prstGeom>
        </p:spPr>
        <p:txBody>
          <a:bodyPr>
            <a:spAutoFit/>
          </a:bodyPr>
          <a:lstStyle/>
          <a:p>
            <a:r>
              <a:rPr lang="en-US" altLang="ja-JP" dirty="0"/>
              <a:t>http://www.jaist.ac.jp/ks/labs/kbs-lab/sig-swo/papers/SIG-SWO-A602/SIG-SWO-A602-01.pdf</a:t>
            </a:r>
          </a:p>
        </p:txBody>
      </p:sp>
    </p:spTree>
    <p:extLst>
      <p:ext uri="{BB962C8B-B14F-4D97-AF65-F5344CB8AC3E}">
        <p14:creationId xmlns:p14="http://schemas.microsoft.com/office/powerpoint/2010/main" val="13874573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円形吹き出し 9"/>
          <p:cNvSpPr/>
          <p:nvPr/>
        </p:nvSpPr>
        <p:spPr>
          <a:xfrm>
            <a:off x="8096242" y="3045459"/>
            <a:ext cx="3662001" cy="926375"/>
          </a:xfrm>
          <a:prstGeom prst="wedgeEllipseCallout">
            <a:avLst>
              <a:gd name="adj1" fmla="val -24362"/>
              <a:gd name="adj2" fmla="val 8022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雲形吹き出し 7"/>
          <p:cNvSpPr/>
          <p:nvPr/>
        </p:nvSpPr>
        <p:spPr>
          <a:xfrm>
            <a:off x="2345172" y="2136794"/>
            <a:ext cx="3688594" cy="1748975"/>
          </a:xfrm>
          <a:prstGeom prst="cloudCallout">
            <a:avLst>
              <a:gd name="adj1" fmla="val -38401"/>
              <a:gd name="adj2" fmla="val 53757"/>
            </a:avLst>
          </a:prstGeom>
          <a:solidFill>
            <a:schemeClr val="bg1"/>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p:cNvSpPr>
            <a:spLocks noGrp="1"/>
          </p:cNvSpPr>
          <p:nvPr>
            <p:ph idx="1"/>
          </p:nvPr>
        </p:nvSpPr>
        <p:spPr>
          <a:xfrm>
            <a:off x="838200" y="656491"/>
            <a:ext cx="10515600" cy="5520471"/>
          </a:xfrm>
        </p:spPr>
        <p:txBody>
          <a:bodyPr/>
          <a:lstStyle/>
          <a:p>
            <a:pPr marL="0" indent="0">
              <a:buNone/>
            </a:pPr>
            <a:r>
              <a:rPr kumimoji="1" lang="ja-JP" altLang="en-US" dirty="0" smtClean="0"/>
              <a:t>消費者にとって信憑性のあるインフルエンサーを起用することで、ＣＭとタイアップ動画の信憑性が上がる。</a:t>
            </a:r>
            <a:endParaRPr kumimoji="1" lang="en-US" altLang="ja-JP" dirty="0" smtClean="0"/>
          </a:p>
          <a:p>
            <a:pPr marL="0" indent="0">
              <a:buNone/>
            </a:pPr>
            <a:endParaRPr lang="en-US" altLang="ja-JP" dirty="0"/>
          </a:p>
          <a:p>
            <a:pPr marL="0" indent="0">
              <a:buNone/>
            </a:pPr>
            <a:r>
              <a:rPr kumimoji="1" lang="ja-JP" altLang="en-US" dirty="0" smtClean="0"/>
              <a:t>　　　　　　　　　　　　</a:t>
            </a:r>
            <a:endParaRPr kumimoji="1" lang="en-US" altLang="ja-JP" dirty="0" smtClean="0"/>
          </a:p>
        </p:txBody>
      </p:sp>
      <p:pic>
        <p:nvPicPr>
          <p:cNvPr id="4099" name="Picture 3" descr="C:\Users\yodamasahiko\AppData\Local\Microsoft\Windows\Temporary Internet Files\Content.IE5\KQHO03NV\crowd-2045498_960_72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65"/>
          <a:stretch/>
        </p:blipFill>
        <p:spPr bwMode="auto">
          <a:xfrm>
            <a:off x="593516" y="4005578"/>
            <a:ext cx="3859924" cy="1742946"/>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38076" y="2488062"/>
            <a:ext cx="1415772" cy="584775"/>
          </a:xfrm>
          <a:prstGeom prst="rect">
            <a:avLst/>
          </a:prstGeom>
          <a:noFill/>
        </p:spPr>
        <p:txBody>
          <a:bodyPr wrap="none" rtlCol="0">
            <a:spAutoFit/>
          </a:bodyPr>
          <a:lstStyle/>
          <a:p>
            <a:r>
              <a:rPr kumimoji="1" lang="ja-JP" altLang="en-US" sz="3200" dirty="0" smtClean="0"/>
              <a:t>消費者</a:t>
            </a:r>
            <a:endParaRPr kumimoji="1" lang="ja-JP" altLang="en-US" sz="3200" dirty="0"/>
          </a:p>
        </p:txBody>
      </p:sp>
      <p:sp>
        <p:nvSpPr>
          <p:cNvPr id="5" name="右矢印 4"/>
          <p:cNvSpPr/>
          <p:nvPr/>
        </p:nvSpPr>
        <p:spPr>
          <a:xfrm>
            <a:off x="5515636" y="4641349"/>
            <a:ext cx="1392869" cy="7160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808845" y="2534228"/>
            <a:ext cx="2773516" cy="954107"/>
          </a:xfrm>
          <a:prstGeom prst="rect">
            <a:avLst/>
          </a:prstGeom>
          <a:noFill/>
        </p:spPr>
        <p:txBody>
          <a:bodyPr wrap="none" rtlCol="0">
            <a:spAutoFit/>
          </a:bodyPr>
          <a:lstStyle/>
          <a:p>
            <a:pPr algn="ctr"/>
            <a:r>
              <a:rPr lang="ja-JP" altLang="en-US" sz="2800" dirty="0"/>
              <a:t>この人</a:t>
            </a:r>
            <a:r>
              <a:rPr lang="ja-JP" altLang="en-US" sz="2800" dirty="0" smtClean="0"/>
              <a:t>が言</a:t>
            </a:r>
            <a:r>
              <a:rPr lang="ja-JP" altLang="en-US" sz="2800" dirty="0"/>
              <a:t>うなら</a:t>
            </a:r>
            <a:endParaRPr lang="en-US" altLang="ja-JP" sz="2800" dirty="0" smtClean="0"/>
          </a:p>
          <a:p>
            <a:pPr algn="ctr"/>
            <a:r>
              <a:rPr kumimoji="1" lang="ja-JP" altLang="en-US" sz="2800" dirty="0" smtClean="0"/>
              <a:t>間違いない</a:t>
            </a:r>
            <a:endParaRPr kumimoji="1" lang="en-US" altLang="ja-JP" sz="2800" dirty="0" smtClean="0"/>
          </a:p>
        </p:txBody>
      </p:sp>
      <p:sp>
        <p:nvSpPr>
          <p:cNvPr id="9" name="テキスト ボックス 8"/>
          <p:cNvSpPr txBox="1"/>
          <p:nvPr/>
        </p:nvSpPr>
        <p:spPr>
          <a:xfrm>
            <a:off x="7641096" y="2467385"/>
            <a:ext cx="2771913" cy="523220"/>
          </a:xfrm>
          <a:prstGeom prst="rect">
            <a:avLst/>
          </a:prstGeom>
          <a:noFill/>
        </p:spPr>
        <p:txBody>
          <a:bodyPr wrap="none" rtlCol="0">
            <a:spAutoFit/>
          </a:bodyPr>
          <a:lstStyle/>
          <a:p>
            <a:r>
              <a:rPr kumimoji="1" lang="ja-JP" altLang="en-US" sz="2800" dirty="0" smtClean="0"/>
              <a:t>インフルエンサー</a:t>
            </a:r>
            <a:endParaRPr kumimoji="1" lang="ja-JP" altLang="en-US" sz="2800" dirty="0"/>
          </a:p>
        </p:txBody>
      </p:sp>
      <p:pic>
        <p:nvPicPr>
          <p:cNvPr id="4100" name="Picture 4" descr="C:\Users\yodamasahiko\AppData\Local\Microsoft\Windows\Temporary Internet Files\Content.IE5\2RK3Y0AV\buddy-37197_960_720[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194431" y="4198130"/>
            <a:ext cx="1539990" cy="1855703"/>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8294044" y="3277813"/>
            <a:ext cx="3581430" cy="461665"/>
          </a:xfrm>
          <a:prstGeom prst="rect">
            <a:avLst/>
          </a:prstGeom>
          <a:noFill/>
        </p:spPr>
        <p:txBody>
          <a:bodyPr wrap="none" rtlCol="0">
            <a:spAutoFit/>
          </a:bodyPr>
          <a:lstStyle/>
          <a:p>
            <a:r>
              <a:rPr lang="ja-JP" altLang="en-US" sz="2400" dirty="0" smtClean="0"/>
              <a:t>すごく使いやすいですよ！</a:t>
            </a:r>
            <a:endParaRPr kumimoji="1" lang="ja-JP" altLang="en-US" sz="2400" dirty="0"/>
          </a:p>
        </p:txBody>
      </p:sp>
      <p:sp>
        <p:nvSpPr>
          <p:cNvPr id="13" name="テキスト ボックス 12"/>
          <p:cNvSpPr txBox="1"/>
          <p:nvPr/>
        </p:nvSpPr>
        <p:spPr>
          <a:xfrm>
            <a:off x="5582361" y="4198131"/>
            <a:ext cx="902811" cy="523220"/>
          </a:xfrm>
          <a:prstGeom prst="rect">
            <a:avLst/>
          </a:prstGeom>
          <a:noFill/>
        </p:spPr>
        <p:txBody>
          <a:bodyPr wrap="none" rtlCol="0">
            <a:spAutoFit/>
          </a:bodyPr>
          <a:lstStyle/>
          <a:p>
            <a:r>
              <a:rPr kumimoji="1" lang="ja-JP" altLang="en-US" sz="2800" dirty="0" smtClean="0"/>
              <a:t>信頼</a:t>
            </a:r>
            <a:endParaRPr kumimoji="1" lang="ja-JP" altLang="en-US" sz="2800" dirty="0"/>
          </a:p>
        </p:txBody>
      </p:sp>
    </p:spTree>
    <p:extLst>
      <p:ext uri="{BB962C8B-B14F-4D97-AF65-F5344CB8AC3E}">
        <p14:creationId xmlns:p14="http://schemas.microsoft.com/office/powerpoint/2010/main" val="18095035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369158" y="1458096"/>
            <a:ext cx="4553207" cy="24837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t>信憑性が低い</a:t>
            </a:r>
            <a:endParaRPr lang="en-US" altLang="ja-JP" sz="2800" dirty="0"/>
          </a:p>
          <a:p>
            <a:r>
              <a:rPr lang="ja-JP" altLang="en-US" sz="2800" dirty="0"/>
              <a:t>　</a:t>
            </a:r>
            <a:r>
              <a:rPr lang="ja-JP" altLang="en-US" sz="2800" dirty="0" smtClean="0"/>
              <a:t>　</a:t>
            </a:r>
            <a:r>
              <a:rPr kumimoji="1" lang="ja-JP" altLang="en-US" sz="4800" dirty="0" smtClean="0"/>
              <a:t>ＣＭ</a:t>
            </a:r>
            <a:endParaRPr lang="en-US" altLang="ja-JP" sz="4800" dirty="0" smtClean="0"/>
          </a:p>
          <a:p>
            <a:r>
              <a:rPr lang="ja-JP" altLang="en-US" sz="4800" dirty="0"/>
              <a:t>　</a:t>
            </a:r>
            <a:r>
              <a:rPr lang="ja-JP" altLang="en-US" sz="4800" dirty="0" smtClean="0"/>
              <a:t>タイアップ動画</a:t>
            </a:r>
            <a:endParaRPr kumimoji="1" lang="ja-JP" altLang="en-US" sz="4800" dirty="0"/>
          </a:p>
        </p:txBody>
      </p:sp>
      <p:sp>
        <p:nvSpPr>
          <p:cNvPr id="6" name="角丸四角形 5"/>
          <p:cNvSpPr/>
          <p:nvPr/>
        </p:nvSpPr>
        <p:spPr>
          <a:xfrm>
            <a:off x="6461811" y="1458096"/>
            <a:ext cx="5150708" cy="24837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r>
              <a:rPr lang="ja-JP" altLang="en-US" sz="2800" dirty="0" smtClean="0"/>
              <a:t>信憑性が高い</a:t>
            </a:r>
            <a:endParaRPr lang="en-US" altLang="ja-JP" sz="2800" dirty="0" smtClean="0"/>
          </a:p>
          <a:p>
            <a:pPr algn="ctr">
              <a:lnSpc>
                <a:spcPct val="150000"/>
              </a:lnSpc>
            </a:pPr>
            <a:r>
              <a:rPr kumimoji="1" lang="ja-JP" altLang="en-US" sz="4800" dirty="0" smtClean="0"/>
              <a:t>インフルエンサー</a:t>
            </a:r>
            <a:endParaRPr kumimoji="1" lang="ja-JP" altLang="en-US" sz="4800" dirty="0"/>
          </a:p>
        </p:txBody>
      </p:sp>
      <p:sp>
        <p:nvSpPr>
          <p:cNvPr id="7" name="下矢印 6"/>
          <p:cNvSpPr/>
          <p:nvPr/>
        </p:nvSpPr>
        <p:spPr>
          <a:xfrm>
            <a:off x="4922365" y="4178447"/>
            <a:ext cx="1539446"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955066" y="5399450"/>
            <a:ext cx="5474043" cy="923330"/>
          </a:xfrm>
          <a:prstGeom prst="rect">
            <a:avLst/>
          </a:prstGeom>
          <a:noFill/>
        </p:spPr>
        <p:txBody>
          <a:bodyPr wrap="square" rtlCol="0">
            <a:spAutoFit/>
          </a:bodyPr>
          <a:lstStyle/>
          <a:p>
            <a:r>
              <a:rPr kumimoji="1" lang="ja-JP" altLang="en-US" sz="5400" dirty="0" smtClean="0">
                <a:solidFill>
                  <a:srgbClr val="FF0000"/>
                </a:solidFill>
              </a:rPr>
              <a:t>信憑性が高くなる</a:t>
            </a:r>
            <a:endParaRPr kumimoji="1" lang="ja-JP" altLang="en-US" sz="5400" dirty="0">
              <a:solidFill>
                <a:srgbClr val="FF0000"/>
              </a:solidFill>
            </a:endParaRPr>
          </a:p>
        </p:txBody>
      </p:sp>
      <p:sp>
        <p:nvSpPr>
          <p:cNvPr id="10" name="乗算記号 9"/>
          <p:cNvSpPr/>
          <p:nvPr/>
        </p:nvSpPr>
        <p:spPr>
          <a:xfrm>
            <a:off x="5234888" y="2409567"/>
            <a:ext cx="914400" cy="914400"/>
          </a:xfrm>
          <a:prstGeom prst="mathMultiply">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 name="タイトル 10"/>
          <p:cNvSpPr>
            <a:spLocks noGrp="1"/>
          </p:cNvSpPr>
          <p:nvPr>
            <p:ph type="title"/>
          </p:nvPr>
        </p:nvSpPr>
        <p:spPr>
          <a:xfrm>
            <a:off x="121508" y="66492"/>
            <a:ext cx="10515600" cy="1325563"/>
          </a:xfrm>
        </p:spPr>
        <p:txBody>
          <a:bodyPr/>
          <a:lstStyle/>
          <a:p>
            <a:r>
              <a:rPr kumimoji="1" lang="ja-JP" altLang="en-US" dirty="0" smtClean="0"/>
              <a:t>つまり</a:t>
            </a:r>
            <a:endParaRPr kumimoji="1" lang="ja-JP" altLang="en-US" dirty="0"/>
          </a:p>
        </p:txBody>
      </p:sp>
    </p:spTree>
    <p:extLst>
      <p:ext uri="{BB962C8B-B14F-4D97-AF65-F5344CB8AC3E}">
        <p14:creationId xmlns:p14="http://schemas.microsoft.com/office/powerpoint/2010/main" val="4738758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916723" cy="361706"/>
          </a:xfrm>
        </p:spPr>
        <p:txBody>
          <a:bodyPr>
            <a:normAutofit fontScale="90000"/>
          </a:bodyPr>
          <a:lstStyle/>
          <a:p>
            <a:r>
              <a:rPr kumimoji="1" lang="ja-JP" altLang="en-US" dirty="0" smtClean="0"/>
              <a:t>　</a:t>
            </a:r>
            <a:endParaRPr kumimoji="1" lang="ja-JP" altLang="en-US" dirty="0"/>
          </a:p>
        </p:txBody>
      </p:sp>
      <p:sp>
        <p:nvSpPr>
          <p:cNvPr id="3" name="コンテンツ プレースホルダー 2"/>
          <p:cNvSpPr>
            <a:spLocks noGrp="1"/>
          </p:cNvSpPr>
          <p:nvPr>
            <p:ph idx="1"/>
          </p:nvPr>
        </p:nvSpPr>
        <p:spPr>
          <a:xfrm>
            <a:off x="838200" y="902677"/>
            <a:ext cx="10515600" cy="5274286"/>
          </a:xfrm>
        </p:spPr>
        <p:txBody>
          <a:bodyPr/>
          <a:lstStyle/>
          <a:p>
            <a:pPr marL="0" indent="0">
              <a:buNone/>
            </a:pPr>
            <a:r>
              <a:rPr lang="ja-JP" altLang="en-US" dirty="0" smtClean="0"/>
              <a:t>   　</a:t>
            </a:r>
            <a:endParaRPr kumimoji="1" lang="en-US" altLang="ja-JP" dirty="0" smtClean="0"/>
          </a:p>
        </p:txBody>
      </p:sp>
      <p:sp>
        <p:nvSpPr>
          <p:cNvPr id="4" name="乗算記号 3"/>
          <p:cNvSpPr/>
          <p:nvPr/>
        </p:nvSpPr>
        <p:spPr>
          <a:xfrm>
            <a:off x="9179172" y="1513073"/>
            <a:ext cx="1195754" cy="1078523"/>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1008184" y="866742"/>
            <a:ext cx="2492990" cy="646331"/>
          </a:xfrm>
          <a:prstGeom prst="rect">
            <a:avLst/>
          </a:prstGeom>
          <a:noFill/>
          <a:ln w="19050">
            <a:solidFill>
              <a:schemeClr val="accent1"/>
            </a:solidFill>
          </a:ln>
        </p:spPr>
        <p:txBody>
          <a:bodyPr wrap="none" rtlCol="0">
            <a:spAutoFit/>
          </a:bodyPr>
          <a:lstStyle/>
          <a:p>
            <a:r>
              <a:rPr kumimoji="1" lang="ja-JP" altLang="en-US" sz="3600" dirty="0" smtClean="0"/>
              <a:t>従来の広告</a:t>
            </a:r>
            <a:endParaRPr kumimoji="1" lang="ja-JP" altLang="en-US" sz="3600" dirty="0"/>
          </a:p>
        </p:txBody>
      </p:sp>
      <p:sp>
        <p:nvSpPr>
          <p:cNvPr id="6" name="テキスト ボックス 5"/>
          <p:cNvSpPr txBox="1"/>
          <p:nvPr/>
        </p:nvSpPr>
        <p:spPr>
          <a:xfrm>
            <a:off x="7420706" y="1505774"/>
            <a:ext cx="800219" cy="830997"/>
          </a:xfrm>
          <a:prstGeom prst="rect">
            <a:avLst/>
          </a:prstGeom>
          <a:noFill/>
        </p:spPr>
        <p:txBody>
          <a:bodyPr wrap="none" rtlCol="0">
            <a:spAutoFit/>
          </a:bodyPr>
          <a:lstStyle/>
          <a:p>
            <a:r>
              <a:rPr kumimoji="1" lang="ja-JP" altLang="en-US" sz="4800" dirty="0" smtClean="0"/>
              <a:t>⇒</a:t>
            </a:r>
            <a:endParaRPr kumimoji="1" lang="ja-JP" altLang="en-US" sz="4800" dirty="0"/>
          </a:p>
        </p:txBody>
      </p:sp>
      <p:sp>
        <p:nvSpPr>
          <p:cNvPr id="8" name="テキスト ボックス 7"/>
          <p:cNvSpPr txBox="1"/>
          <p:nvPr/>
        </p:nvSpPr>
        <p:spPr>
          <a:xfrm>
            <a:off x="1008183" y="1607438"/>
            <a:ext cx="5128327" cy="646331"/>
          </a:xfrm>
          <a:prstGeom prst="rect">
            <a:avLst/>
          </a:prstGeom>
          <a:noFill/>
        </p:spPr>
        <p:txBody>
          <a:bodyPr wrap="none" rtlCol="0">
            <a:spAutoFit/>
          </a:bodyPr>
          <a:lstStyle/>
          <a:p>
            <a:r>
              <a:rPr kumimoji="1" lang="ja-JP" altLang="en-US" sz="3600" dirty="0" smtClean="0"/>
              <a:t>企業からの一方的な情報</a:t>
            </a:r>
            <a:endParaRPr kumimoji="1" lang="ja-JP" altLang="en-US" sz="3600" dirty="0"/>
          </a:p>
        </p:txBody>
      </p:sp>
      <p:sp>
        <p:nvSpPr>
          <p:cNvPr id="9" name="テキスト ボックス 8"/>
          <p:cNvSpPr txBox="1"/>
          <p:nvPr/>
        </p:nvSpPr>
        <p:spPr>
          <a:xfrm>
            <a:off x="1008182" y="3068323"/>
            <a:ext cx="3004349" cy="646331"/>
          </a:xfrm>
          <a:prstGeom prst="rect">
            <a:avLst/>
          </a:prstGeom>
          <a:noFill/>
          <a:ln w="19050">
            <a:solidFill>
              <a:schemeClr val="accent1"/>
            </a:solidFill>
          </a:ln>
        </p:spPr>
        <p:txBody>
          <a:bodyPr wrap="none" rtlCol="0">
            <a:spAutoFit/>
          </a:bodyPr>
          <a:lstStyle/>
          <a:p>
            <a:r>
              <a:rPr kumimoji="1" lang="ja-JP" altLang="en-US" sz="3600" dirty="0" smtClean="0"/>
              <a:t>タイアップ動画</a:t>
            </a:r>
            <a:endParaRPr kumimoji="1" lang="ja-JP" altLang="en-US" sz="3600" dirty="0"/>
          </a:p>
        </p:txBody>
      </p:sp>
      <p:sp>
        <p:nvSpPr>
          <p:cNvPr id="11" name="テキスト ボックス 10"/>
          <p:cNvSpPr txBox="1"/>
          <p:nvPr/>
        </p:nvSpPr>
        <p:spPr>
          <a:xfrm>
            <a:off x="1008184" y="3714654"/>
            <a:ext cx="5349541" cy="1077218"/>
          </a:xfrm>
          <a:prstGeom prst="rect">
            <a:avLst/>
          </a:prstGeom>
          <a:noFill/>
        </p:spPr>
        <p:txBody>
          <a:bodyPr wrap="none" rtlCol="0">
            <a:spAutoFit/>
          </a:bodyPr>
          <a:lstStyle/>
          <a:p>
            <a:r>
              <a:rPr kumimoji="1" lang="ja-JP" altLang="en-US" sz="3200" dirty="0" smtClean="0"/>
              <a:t>ユーザー側の立場から</a:t>
            </a:r>
            <a:endParaRPr kumimoji="1" lang="en-US" altLang="ja-JP" sz="3200" dirty="0" smtClean="0"/>
          </a:p>
          <a:p>
            <a:r>
              <a:rPr kumimoji="1" lang="ja-JP" altLang="en-US" sz="3200" dirty="0" smtClean="0"/>
              <a:t>率直に良し悪しを教えてくれる</a:t>
            </a:r>
            <a:endParaRPr kumimoji="1" lang="ja-JP" altLang="en-US" sz="3200" dirty="0"/>
          </a:p>
        </p:txBody>
      </p:sp>
      <p:sp>
        <p:nvSpPr>
          <p:cNvPr id="12" name="テキスト ボックス 11"/>
          <p:cNvSpPr txBox="1"/>
          <p:nvPr/>
        </p:nvSpPr>
        <p:spPr>
          <a:xfrm>
            <a:off x="2977311" y="4791871"/>
            <a:ext cx="595035" cy="584775"/>
          </a:xfrm>
          <a:prstGeom prst="rect">
            <a:avLst/>
          </a:prstGeom>
          <a:noFill/>
        </p:spPr>
        <p:txBody>
          <a:bodyPr wrap="none" rtlCol="0">
            <a:spAutoFit/>
          </a:bodyPr>
          <a:lstStyle/>
          <a:p>
            <a:r>
              <a:rPr kumimoji="1" lang="ja-JP" altLang="en-US" sz="3200" dirty="0" smtClean="0"/>
              <a:t>＋</a:t>
            </a:r>
            <a:endParaRPr kumimoji="1" lang="ja-JP" altLang="en-US" sz="3200" dirty="0"/>
          </a:p>
        </p:txBody>
      </p:sp>
      <p:sp>
        <p:nvSpPr>
          <p:cNvPr id="13" name="テキスト ボックス 12"/>
          <p:cNvSpPr txBox="1"/>
          <p:nvPr/>
        </p:nvSpPr>
        <p:spPr>
          <a:xfrm>
            <a:off x="679938" y="5397225"/>
            <a:ext cx="6330579" cy="584775"/>
          </a:xfrm>
          <a:prstGeom prst="rect">
            <a:avLst/>
          </a:prstGeom>
          <a:noFill/>
        </p:spPr>
        <p:txBody>
          <a:bodyPr wrap="none" rtlCol="0">
            <a:spAutoFit/>
          </a:bodyPr>
          <a:lstStyle/>
          <a:p>
            <a:r>
              <a:rPr kumimoji="1" lang="ja-JP" altLang="en-US" sz="3200" dirty="0" smtClean="0"/>
              <a:t>インフルエンサーの世界観が見える</a:t>
            </a:r>
            <a:endParaRPr kumimoji="1" lang="ja-JP" altLang="en-US" sz="3200" dirty="0"/>
          </a:p>
        </p:txBody>
      </p:sp>
      <p:sp>
        <p:nvSpPr>
          <p:cNvPr id="14" name="テキスト ボックス 13"/>
          <p:cNvSpPr txBox="1"/>
          <p:nvPr/>
        </p:nvSpPr>
        <p:spPr>
          <a:xfrm>
            <a:off x="7420706" y="4253263"/>
            <a:ext cx="800219" cy="830997"/>
          </a:xfrm>
          <a:prstGeom prst="rect">
            <a:avLst/>
          </a:prstGeom>
          <a:noFill/>
        </p:spPr>
        <p:txBody>
          <a:bodyPr wrap="none" rtlCol="0">
            <a:spAutoFit/>
          </a:bodyPr>
          <a:lstStyle/>
          <a:p>
            <a:r>
              <a:rPr kumimoji="1" lang="ja-JP" altLang="en-US" sz="4800" dirty="0" smtClean="0"/>
              <a:t>⇒</a:t>
            </a:r>
            <a:endParaRPr kumimoji="1" lang="ja-JP" altLang="en-US" sz="4800" dirty="0"/>
          </a:p>
        </p:txBody>
      </p:sp>
      <p:sp>
        <p:nvSpPr>
          <p:cNvPr id="15" name="ドーナツ 14"/>
          <p:cNvSpPr/>
          <p:nvPr/>
        </p:nvSpPr>
        <p:spPr>
          <a:xfrm>
            <a:off x="9319849" y="4462246"/>
            <a:ext cx="914400" cy="914400"/>
          </a:xfrm>
          <a:prstGeom prst="don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ボックス 15"/>
          <p:cNvSpPr txBox="1"/>
          <p:nvPr/>
        </p:nvSpPr>
        <p:spPr>
          <a:xfrm>
            <a:off x="8348446" y="866742"/>
            <a:ext cx="3560590" cy="584775"/>
          </a:xfrm>
          <a:prstGeom prst="rect">
            <a:avLst/>
          </a:prstGeom>
          <a:noFill/>
        </p:spPr>
        <p:txBody>
          <a:bodyPr wrap="none" rtlCol="0">
            <a:spAutoFit/>
          </a:bodyPr>
          <a:lstStyle/>
          <a:p>
            <a:r>
              <a:rPr kumimoji="1" lang="ja-JP" altLang="en-US" sz="3200" dirty="0" smtClean="0"/>
              <a:t>受け入れられにくい</a:t>
            </a:r>
            <a:endParaRPr kumimoji="1" lang="ja-JP" altLang="en-US" sz="3200" dirty="0"/>
          </a:p>
        </p:txBody>
      </p:sp>
      <p:sp>
        <p:nvSpPr>
          <p:cNvPr id="17" name="テキスト ボックス 16"/>
          <p:cNvSpPr txBox="1"/>
          <p:nvPr/>
        </p:nvSpPr>
        <p:spPr>
          <a:xfrm>
            <a:off x="8220925" y="3668488"/>
            <a:ext cx="3736920" cy="584775"/>
          </a:xfrm>
          <a:prstGeom prst="rect">
            <a:avLst/>
          </a:prstGeom>
          <a:noFill/>
        </p:spPr>
        <p:txBody>
          <a:bodyPr wrap="none" rtlCol="0">
            <a:spAutoFit/>
          </a:bodyPr>
          <a:lstStyle/>
          <a:p>
            <a:r>
              <a:rPr kumimoji="1" lang="ja-JP" altLang="en-US" sz="3200" dirty="0" smtClean="0"/>
              <a:t>受け入れられやすい</a:t>
            </a:r>
            <a:endParaRPr kumimoji="1" lang="ja-JP" altLang="en-US" sz="3200" dirty="0"/>
          </a:p>
        </p:txBody>
      </p:sp>
    </p:spTree>
    <p:extLst>
      <p:ext uri="{BB962C8B-B14F-4D97-AF65-F5344CB8AC3E}">
        <p14:creationId xmlns:p14="http://schemas.microsoft.com/office/powerpoint/2010/main" val="1380723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646479"/>
            <a:ext cx="10515600" cy="1325563"/>
          </a:xfrm>
        </p:spPr>
        <p:txBody>
          <a:bodyPr/>
          <a:lstStyle/>
          <a:p>
            <a:r>
              <a:rPr kumimoji="1" lang="ja-JP" altLang="en-US" dirty="0" smtClean="0"/>
              <a:t>仮説</a:t>
            </a:r>
            <a:endParaRPr kumimoji="1" lang="ja-JP" altLang="en-US" dirty="0"/>
          </a:p>
        </p:txBody>
      </p:sp>
      <p:sp>
        <p:nvSpPr>
          <p:cNvPr id="3" name="コンテンツ プレースホルダー 2"/>
          <p:cNvSpPr>
            <a:spLocks noGrp="1"/>
          </p:cNvSpPr>
          <p:nvPr>
            <p:ph idx="1"/>
          </p:nvPr>
        </p:nvSpPr>
        <p:spPr>
          <a:xfrm>
            <a:off x="838117" y="2968503"/>
            <a:ext cx="10515600" cy="1697281"/>
          </a:xfrm>
        </p:spPr>
        <p:txBody>
          <a:bodyPr/>
          <a:lstStyle/>
          <a:p>
            <a:pPr marL="0" indent="0">
              <a:buNone/>
            </a:pPr>
            <a:r>
              <a:rPr lang="ja-JP" altLang="en-US" sz="4400" dirty="0" smtClean="0"/>
              <a:t>インフルエンサーに対する信憑性とタイアップ動画に対する信憑性は比例する。</a:t>
            </a:r>
            <a:endParaRPr lang="en-US" altLang="ja-JP" sz="4400" dirty="0"/>
          </a:p>
          <a:p>
            <a:endParaRPr lang="en-US" altLang="ja-JP" dirty="0"/>
          </a:p>
          <a:p>
            <a:endParaRPr kumimoji="1" lang="en-US" altLang="ja-JP" dirty="0" smtClean="0"/>
          </a:p>
          <a:p>
            <a:endParaRPr kumimoji="1" lang="ja-JP" altLang="en-US" dirty="0"/>
          </a:p>
        </p:txBody>
      </p:sp>
    </p:spTree>
    <p:extLst>
      <p:ext uri="{BB962C8B-B14F-4D97-AF65-F5344CB8AC3E}">
        <p14:creationId xmlns:p14="http://schemas.microsoft.com/office/powerpoint/2010/main" val="1221034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731322" y="1445614"/>
            <a:ext cx="10515600" cy="5275819"/>
          </a:xfrm>
        </p:spPr>
        <p:txBody>
          <a:bodyPr>
            <a:normAutofit fontScale="25000" lnSpcReduction="20000"/>
          </a:bodyPr>
          <a:lstStyle/>
          <a:p>
            <a:pPr marL="0" indent="0">
              <a:buNone/>
            </a:pPr>
            <a:r>
              <a:rPr lang="en-US" altLang="ja-JP" sz="5600" dirty="0" err="1" smtClean="0"/>
              <a:t>Insta</a:t>
            </a:r>
            <a:r>
              <a:rPr lang="en-US" altLang="ja-JP" sz="5600" dirty="0" smtClean="0"/>
              <a:t> Lab                   </a:t>
            </a:r>
            <a:r>
              <a:rPr lang="ja-JP" altLang="en-US" sz="5600" dirty="0" smtClean="0"/>
              <a:t>　　　　　　　</a:t>
            </a:r>
            <a:r>
              <a:rPr lang="en-US" altLang="ja-JP" sz="5600" dirty="0" smtClean="0"/>
              <a:t> </a:t>
            </a:r>
            <a:r>
              <a:rPr lang="en-US" altLang="ja-JP" sz="5600" dirty="0" smtClean="0">
                <a:hlinkClick r:id="rId2"/>
              </a:rPr>
              <a:t>https://find-model.jp/insta-lab/influencer-marketing-manual/</a:t>
            </a:r>
            <a:endParaRPr lang="en-US" altLang="ja-JP" sz="5600" dirty="0" smtClean="0"/>
          </a:p>
          <a:p>
            <a:pPr marL="0" indent="0">
              <a:buNone/>
            </a:pPr>
            <a:r>
              <a:rPr lang="en-US" altLang="ja-JP" sz="5600" dirty="0" smtClean="0"/>
              <a:t>                                  </a:t>
            </a:r>
            <a:r>
              <a:rPr lang="ja-JP" altLang="en-US" sz="5600" dirty="0" smtClean="0"/>
              <a:t>　　　　　　　</a:t>
            </a:r>
            <a:r>
              <a:rPr lang="en-US" altLang="ja-JP" sz="5600" dirty="0" smtClean="0"/>
              <a:t>  </a:t>
            </a:r>
            <a:r>
              <a:rPr lang="en-US" altLang="ja-JP" sz="5600" dirty="0" smtClean="0">
                <a:hlinkClick r:id="rId3"/>
              </a:rPr>
              <a:t>https://find-model.jp/insta-lab/about-influencer/</a:t>
            </a:r>
            <a:endParaRPr lang="en-US" altLang="ja-JP" sz="5600" dirty="0" smtClean="0"/>
          </a:p>
          <a:p>
            <a:pPr marL="0" indent="0">
              <a:buNone/>
            </a:pPr>
            <a:r>
              <a:rPr lang="en-US" altLang="ja-JP" sz="5600" dirty="0" err="1" smtClean="0"/>
              <a:t>CyberAgent</a:t>
            </a:r>
            <a:r>
              <a:rPr lang="en-US" altLang="ja-JP" sz="5600" dirty="0" smtClean="0"/>
              <a:t>            </a:t>
            </a:r>
            <a:r>
              <a:rPr lang="ja-JP" altLang="en-US" sz="5600" dirty="0" smtClean="0"/>
              <a:t>　　　　　　　</a:t>
            </a:r>
            <a:r>
              <a:rPr lang="en-US" altLang="ja-JP" sz="5600" dirty="0" smtClean="0"/>
              <a:t>   </a:t>
            </a:r>
            <a:r>
              <a:rPr lang="en-US" altLang="ja-JP" sz="5600" dirty="0" smtClean="0">
                <a:hlinkClick r:id="rId4"/>
              </a:rPr>
              <a:t>https://www.cyberagent.co.jp/news/detail/id=21673</a:t>
            </a:r>
            <a:endParaRPr lang="en-US" altLang="ja-JP" sz="5600" dirty="0" smtClean="0"/>
          </a:p>
          <a:p>
            <a:pPr marL="0" indent="0">
              <a:buNone/>
            </a:pPr>
            <a:r>
              <a:rPr lang="en-US" altLang="ja-JP" sz="5600" dirty="0" smtClean="0"/>
              <a:t>TABI WORKS      </a:t>
            </a:r>
            <a:r>
              <a:rPr lang="ja-JP" altLang="en-US" sz="5600" dirty="0" smtClean="0"/>
              <a:t>　　　　　　　</a:t>
            </a:r>
            <a:r>
              <a:rPr lang="en-US" altLang="ja-JP" sz="5600" dirty="0" smtClean="0"/>
              <a:t>       </a:t>
            </a:r>
            <a:r>
              <a:rPr lang="en-US" altLang="ja-JP" sz="5600" dirty="0" smtClean="0">
                <a:hlinkClick r:id="rId5"/>
              </a:rPr>
              <a:t>https://tabiworks.com/influencer-marketing-meaning/</a:t>
            </a:r>
            <a:endParaRPr lang="en-US" altLang="ja-JP" sz="5600" dirty="0" smtClean="0"/>
          </a:p>
          <a:p>
            <a:pPr marL="0" indent="0">
              <a:buNone/>
            </a:pPr>
            <a:r>
              <a:rPr lang="ja-JP" altLang="en-US" sz="5600" dirty="0" smtClean="0"/>
              <a:t>東洋経済　　    　　　　　　　        </a:t>
            </a:r>
            <a:r>
              <a:rPr lang="en-US" altLang="ja-JP" sz="5600" dirty="0" smtClean="0">
                <a:hlinkClick r:id="rId6"/>
              </a:rPr>
              <a:t>https://toyokeizai.net/articles/-/12282</a:t>
            </a:r>
            <a:endParaRPr lang="en-US" altLang="ja-JP" sz="5600" dirty="0" smtClean="0"/>
          </a:p>
          <a:p>
            <a:pPr marL="0" indent="0">
              <a:buNone/>
            </a:pPr>
            <a:r>
              <a:rPr lang="en-US" altLang="ja-JP" sz="5600" dirty="0" err="1" smtClean="0"/>
              <a:t>Itmedia</a:t>
            </a:r>
            <a:r>
              <a:rPr lang="en-US" altLang="ja-JP" sz="5600" dirty="0" smtClean="0"/>
              <a:t> NEWS    </a:t>
            </a:r>
            <a:r>
              <a:rPr lang="ja-JP" altLang="en-US" sz="5600" dirty="0" smtClean="0"/>
              <a:t>　　　　　　　</a:t>
            </a:r>
            <a:r>
              <a:rPr lang="en-US" altLang="ja-JP" sz="5600" dirty="0" smtClean="0"/>
              <a:t>      </a:t>
            </a:r>
            <a:r>
              <a:rPr lang="en-US" altLang="ja-JP" sz="5600" dirty="0" smtClean="0">
                <a:hlinkClick r:id="rId7"/>
              </a:rPr>
              <a:t>http://www.itmedia.co.jp/news/articles/1708/31/news111.html</a:t>
            </a:r>
            <a:endParaRPr lang="en-US" altLang="ja-JP" sz="5600" dirty="0" smtClean="0"/>
          </a:p>
          <a:p>
            <a:pPr marL="0" indent="0">
              <a:buNone/>
            </a:pPr>
            <a:r>
              <a:rPr lang="ja-JP" altLang="en-US" sz="5600" dirty="0" smtClean="0"/>
              <a:t>総務省　　　　　　　　　　　　　　</a:t>
            </a:r>
            <a:r>
              <a:rPr lang="en-US" altLang="ja-JP" sz="5600" dirty="0" smtClean="0">
                <a:hlinkClick r:id="rId8"/>
              </a:rPr>
              <a:t>http://www.soumu.go.jp/main_content/000492877.pdf</a:t>
            </a:r>
            <a:endParaRPr lang="en-US" altLang="ja-JP" sz="5600" dirty="0" smtClean="0"/>
          </a:p>
          <a:p>
            <a:pPr marL="0" indent="0">
              <a:buNone/>
            </a:pPr>
            <a:r>
              <a:rPr lang="en-US" altLang="ja-JP" sz="5600" dirty="0" smtClean="0"/>
              <a:t>YouTube               </a:t>
            </a:r>
            <a:r>
              <a:rPr lang="ja-JP" altLang="en-US" sz="5600" dirty="0" smtClean="0"/>
              <a:t>　　　　　　</a:t>
            </a:r>
            <a:r>
              <a:rPr lang="en-US" altLang="ja-JP" sz="5600" dirty="0" smtClean="0"/>
              <a:t>      </a:t>
            </a:r>
            <a:r>
              <a:rPr lang="en-US" altLang="ja-JP" sz="5600" dirty="0" smtClean="0">
                <a:hlinkClick r:id="rId9"/>
              </a:rPr>
              <a:t>https://www.youtube.com/watch?v=996AiqWVFFc</a:t>
            </a:r>
            <a:endParaRPr lang="en-US" altLang="ja-JP" sz="5600" dirty="0" smtClean="0"/>
          </a:p>
          <a:p>
            <a:pPr marL="0" indent="0">
              <a:buNone/>
            </a:pPr>
            <a:r>
              <a:rPr lang="en-US" altLang="ja-JP" sz="5600" dirty="0" smtClean="0"/>
              <a:t>                                  </a:t>
            </a:r>
            <a:r>
              <a:rPr lang="ja-JP" altLang="en-US" sz="5600" dirty="0" smtClean="0"/>
              <a:t>　　　　　　　</a:t>
            </a:r>
            <a:r>
              <a:rPr lang="en-US" altLang="ja-JP" sz="5600" dirty="0" smtClean="0"/>
              <a:t> </a:t>
            </a:r>
            <a:r>
              <a:rPr lang="en-US" altLang="ja-JP" sz="5600" dirty="0" smtClean="0">
                <a:hlinkClick r:id="rId10"/>
              </a:rPr>
              <a:t>https://www.youtube.com/watch?v=Bu24cgMWsuw</a:t>
            </a:r>
            <a:endParaRPr lang="en-US" altLang="ja-JP" sz="5600" dirty="0" smtClean="0"/>
          </a:p>
          <a:p>
            <a:pPr marL="0" indent="0">
              <a:buNone/>
            </a:pPr>
            <a:r>
              <a:rPr lang="en-US" altLang="ja-JP" sz="5600" dirty="0" smtClean="0"/>
              <a:t>INFLUENCER  </a:t>
            </a:r>
            <a:r>
              <a:rPr lang="en-US" altLang="ja-JP" sz="5600" dirty="0"/>
              <a:t>LAB   </a:t>
            </a:r>
            <a:r>
              <a:rPr lang="ja-JP" altLang="en-US" sz="5600" dirty="0" smtClean="0"/>
              <a:t>　　　　　　　　</a:t>
            </a:r>
            <a:r>
              <a:rPr lang="en-US" altLang="ja-JP" sz="5600" dirty="0" smtClean="0"/>
              <a:t> </a:t>
            </a:r>
            <a:r>
              <a:rPr lang="en-US" altLang="ja-JP" sz="5600" dirty="0">
                <a:hlinkClick r:id="rId11"/>
              </a:rPr>
              <a:t>https://influencerlab.jp/instagram-promotiontag</a:t>
            </a:r>
            <a:r>
              <a:rPr lang="en-US" altLang="ja-JP" sz="5600" dirty="0" smtClean="0">
                <a:hlinkClick r:id="rId11"/>
              </a:rPr>
              <a:t>/</a:t>
            </a:r>
            <a:endParaRPr lang="en-US" altLang="ja-JP" sz="5600" dirty="0" smtClean="0"/>
          </a:p>
          <a:p>
            <a:pPr marL="0" indent="0">
              <a:buNone/>
            </a:pPr>
            <a:r>
              <a:rPr lang="ja-JP" altLang="en-US" sz="5600" dirty="0" smtClean="0"/>
              <a:t>クロスフィニティ株式会社　　　　</a:t>
            </a:r>
            <a:r>
              <a:rPr lang="en-US" altLang="ja-JP" sz="5600" dirty="0">
                <a:hlinkClick r:id="rId12"/>
              </a:rPr>
              <a:t>https://www.crossfinity.co.jp/news/2362</a:t>
            </a:r>
            <a:r>
              <a:rPr lang="en-US" altLang="ja-JP" sz="5600" dirty="0" smtClean="0">
                <a:hlinkClick r:id="rId12"/>
              </a:rPr>
              <a:t>/</a:t>
            </a:r>
            <a:endParaRPr lang="en-US" altLang="ja-JP" sz="5600" dirty="0" smtClean="0"/>
          </a:p>
          <a:p>
            <a:pPr marL="0" indent="0">
              <a:buNone/>
            </a:pPr>
            <a:r>
              <a:rPr lang="en-US" altLang="ja-JP" sz="5600" dirty="0" smtClean="0"/>
              <a:t>Web</a:t>
            </a:r>
            <a:r>
              <a:rPr lang="ja-JP" altLang="en-US" sz="5600" dirty="0" smtClean="0"/>
              <a:t>担当者　</a:t>
            </a:r>
            <a:r>
              <a:rPr lang="ja-JP" altLang="en-US" sz="5600" dirty="0"/>
              <a:t>Ｆｏｒｕｍ　</a:t>
            </a:r>
            <a:r>
              <a:rPr lang="ja-JP" altLang="en-US" sz="5600" dirty="0" smtClean="0"/>
              <a:t>　　　　　</a:t>
            </a:r>
            <a:r>
              <a:rPr lang="en-US" altLang="ja-JP" sz="5600" dirty="0">
                <a:hlinkClick r:id="rId13"/>
              </a:rPr>
              <a:t>https://</a:t>
            </a:r>
            <a:r>
              <a:rPr lang="en-US" altLang="ja-JP" sz="5600" dirty="0" smtClean="0">
                <a:hlinkClick r:id="rId13"/>
              </a:rPr>
              <a:t>webtan.impress.co.jp/e/2018/01/23/28089</a:t>
            </a:r>
            <a:endParaRPr lang="en-US" altLang="ja-JP" sz="5600" dirty="0" smtClean="0"/>
          </a:p>
          <a:p>
            <a:pPr marL="0" indent="0">
              <a:buNone/>
            </a:pPr>
            <a:r>
              <a:rPr lang="ja-JP" altLang="en-US" sz="5600" dirty="0"/>
              <a:t>　</a:t>
            </a:r>
            <a:r>
              <a:rPr lang="ja-JP" altLang="en-US" sz="5600" dirty="0" smtClean="0"/>
              <a:t>　　　　　　　　　　　　　　　　　　</a:t>
            </a:r>
            <a:r>
              <a:rPr lang="en-US" altLang="ja-JP" sz="5600" dirty="0">
                <a:hlinkClick r:id="rId13"/>
              </a:rPr>
              <a:t>https://</a:t>
            </a:r>
            <a:r>
              <a:rPr lang="en-US" altLang="ja-JP" sz="5600" dirty="0" smtClean="0">
                <a:hlinkClick r:id="rId13"/>
              </a:rPr>
              <a:t>webtan.impress.co.jp/e/2018/01/23/28089</a:t>
            </a:r>
            <a:endParaRPr lang="en-US" altLang="ja-JP" sz="5600" dirty="0" smtClean="0"/>
          </a:p>
          <a:p>
            <a:pPr marL="0" indent="0">
              <a:buNone/>
            </a:pPr>
            <a:r>
              <a:rPr lang="ja-JP" altLang="en-US" sz="5600" dirty="0" smtClean="0"/>
              <a:t>三宅将裁　</a:t>
            </a:r>
            <a:r>
              <a:rPr lang="en-US" altLang="ja-JP" sz="5600" dirty="0" smtClean="0"/>
              <a:t>『</a:t>
            </a:r>
            <a:r>
              <a:rPr lang="ja-JP" altLang="en-US" sz="5600" dirty="0" smtClean="0"/>
              <a:t>購買の意思決定における口コミの効果</a:t>
            </a:r>
            <a:r>
              <a:rPr lang="en-US" altLang="ja-JP" sz="5600" dirty="0" smtClean="0"/>
              <a:t>』</a:t>
            </a:r>
          </a:p>
          <a:p>
            <a:pPr marL="0" indent="0">
              <a:buNone/>
            </a:pPr>
            <a:r>
              <a:rPr lang="ja-JP" altLang="en-US" sz="5600" dirty="0"/>
              <a:t>　</a:t>
            </a:r>
            <a:r>
              <a:rPr lang="ja-JP" altLang="en-US" sz="5600" dirty="0" smtClean="0"/>
              <a:t>　　　　　　　　　　　　　　　　　　</a:t>
            </a:r>
            <a:r>
              <a:rPr lang="en-US" altLang="ja-JP" sz="5600" dirty="0">
                <a:hlinkClick r:id="rId14"/>
              </a:rPr>
              <a:t>https://www.ec.kagawa-u.ac.jp/~</a:t>
            </a:r>
            <a:r>
              <a:rPr lang="en-US" altLang="ja-JP" sz="5600" dirty="0" smtClean="0">
                <a:hlinkClick r:id="rId14"/>
              </a:rPr>
              <a:t>hori/profile/semi03/miyakem.pdf</a:t>
            </a:r>
            <a:endParaRPr lang="en-US" altLang="ja-JP" sz="5600" dirty="0" smtClean="0"/>
          </a:p>
          <a:p>
            <a:pPr marL="0" indent="0">
              <a:buNone/>
            </a:pPr>
            <a:r>
              <a:rPr lang="ja-JP" altLang="en-US" sz="5600" dirty="0" smtClean="0"/>
              <a:t>加藤義清、黒橋禎夫、江本浩　</a:t>
            </a:r>
            <a:r>
              <a:rPr lang="en-US" altLang="ja-JP" sz="5600" dirty="0" smtClean="0"/>
              <a:t>『</a:t>
            </a:r>
            <a:r>
              <a:rPr lang="ja-JP" altLang="en-US" sz="5600" dirty="0" smtClean="0"/>
              <a:t>情報コンテンツの信頼性とその評価技術</a:t>
            </a:r>
            <a:r>
              <a:rPr lang="en-US" altLang="ja-JP" sz="5600" dirty="0" smtClean="0"/>
              <a:t>』</a:t>
            </a:r>
          </a:p>
          <a:p>
            <a:pPr marL="0" indent="0">
              <a:buNone/>
            </a:pPr>
            <a:r>
              <a:rPr lang="ja-JP" altLang="en-US" sz="5600" dirty="0"/>
              <a:t>　</a:t>
            </a:r>
            <a:r>
              <a:rPr lang="ja-JP" altLang="en-US" sz="5600" dirty="0" smtClean="0"/>
              <a:t>　　　　　　　　　　　　　　　　　　</a:t>
            </a:r>
            <a:r>
              <a:rPr lang="en-US" altLang="ja-JP" sz="5600" dirty="0">
                <a:hlinkClick r:id="rId15"/>
              </a:rPr>
              <a:t>http://</a:t>
            </a:r>
            <a:r>
              <a:rPr lang="en-US" altLang="ja-JP" sz="5600" dirty="0" smtClean="0">
                <a:hlinkClick r:id="rId15"/>
              </a:rPr>
              <a:t>www.jaist.ac.jp/ks/labs/kbs-lab/sig-swo/papers/SIG-SWO-A602/SIG-SWO-A602-01.pdf</a:t>
            </a:r>
            <a:endParaRPr lang="en-US" altLang="ja-JP" sz="5600" dirty="0" smtClean="0"/>
          </a:p>
          <a:p>
            <a:pPr marL="0" indent="0">
              <a:buNone/>
            </a:pPr>
            <a:endParaRPr lang="en-US" altLang="ja-JP" sz="5600" dirty="0"/>
          </a:p>
          <a:p>
            <a:pPr marL="0" indent="0">
              <a:buNone/>
            </a:pPr>
            <a:endParaRPr lang="en-US" altLang="ja-JP" sz="5600" dirty="0"/>
          </a:p>
          <a:p>
            <a:pPr marL="0" indent="0">
              <a:buNone/>
            </a:pPr>
            <a:endParaRPr lang="en-US" altLang="ja-JP" sz="7400" dirty="0" smtClean="0"/>
          </a:p>
          <a:p>
            <a:pPr marL="0" indent="0">
              <a:buNone/>
            </a:pPr>
            <a:endParaRPr lang="en-US" altLang="ja-JP" sz="7400" dirty="0" smtClean="0"/>
          </a:p>
          <a:p>
            <a:pPr marL="0" indent="0">
              <a:buNone/>
            </a:pPr>
            <a:endParaRPr lang="en-US" altLang="ja-JP" sz="7400" dirty="0"/>
          </a:p>
          <a:p>
            <a:pPr marL="0" indent="0">
              <a:buNone/>
            </a:pPr>
            <a:endParaRPr lang="en-US" altLang="ja-JP" sz="7400" dirty="0" smtClean="0"/>
          </a:p>
          <a:p>
            <a:pPr marL="0" indent="0">
              <a:buNone/>
            </a:pPr>
            <a:endParaRPr lang="en-US" altLang="ja-JP" sz="7400" dirty="0"/>
          </a:p>
          <a:p>
            <a:pPr marL="0" indent="0">
              <a:buNone/>
            </a:pPr>
            <a:endParaRPr lang="en-US" altLang="ja-JP" sz="7400" dirty="0" smtClean="0"/>
          </a:p>
          <a:p>
            <a:pPr marL="0" indent="0">
              <a:buNone/>
            </a:pPr>
            <a:endParaRPr lang="en-US" altLang="ja-JP" sz="7400" dirty="0"/>
          </a:p>
          <a:p>
            <a:pPr marL="0" indent="0">
              <a:buNone/>
            </a:pPr>
            <a:endParaRPr lang="ja-JP" altLang="en-US" sz="800" dirty="0"/>
          </a:p>
          <a:p>
            <a:pPr marL="0" indent="0">
              <a:buNone/>
            </a:pPr>
            <a:endParaRPr lang="en-US" altLang="ja-JP" sz="7400" dirty="0" smtClean="0"/>
          </a:p>
          <a:p>
            <a:pPr marL="0" indent="0">
              <a:buNone/>
            </a:pPr>
            <a:endParaRPr lang="en-US" altLang="ja-JP" sz="7400" dirty="0" smtClean="0"/>
          </a:p>
          <a:p>
            <a:pPr marL="0" indent="0">
              <a:buNone/>
            </a:pPr>
            <a:endParaRPr lang="en-US" altLang="ja-JP" sz="29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endParaRPr lang="en-US" altLang="ja-JP" sz="2000" dirty="0" smtClean="0"/>
          </a:p>
          <a:p>
            <a:pPr marL="0" indent="0">
              <a:buNone/>
            </a:pPr>
            <a:r>
              <a:rPr lang="en-US" altLang="ja-JP" sz="2000" dirty="0" smtClean="0"/>
              <a:t> </a:t>
            </a:r>
            <a:endParaRPr kumimoji="1" lang="ja-JP" altLang="en-US" sz="2000" dirty="0"/>
          </a:p>
        </p:txBody>
      </p:sp>
    </p:spTree>
    <p:extLst>
      <p:ext uri="{BB962C8B-B14F-4D97-AF65-F5344CB8AC3E}">
        <p14:creationId xmlns:p14="http://schemas.microsoft.com/office/powerpoint/2010/main" val="19768786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3932590" y="3126671"/>
            <a:ext cx="4623381" cy="480131"/>
          </a:xfrm>
          <a:prstGeom prst="rect">
            <a:avLst/>
          </a:prstGeom>
        </p:spPr>
        <p:txBody>
          <a:bodyPr wrap="none">
            <a:spAutoFit/>
          </a:bodyPr>
          <a:lstStyle/>
          <a:p>
            <a:pPr lvl="0" algn="ctr">
              <a:lnSpc>
                <a:spcPct val="90000"/>
              </a:lnSpc>
              <a:spcBef>
                <a:spcPts val="1000"/>
              </a:spcBef>
            </a:pPr>
            <a:r>
              <a:rPr lang="ja-JP" altLang="en-US" sz="2800" dirty="0">
                <a:solidFill>
                  <a:prstClr val="black"/>
                </a:solidFill>
              </a:rPr>
              <a:t>ご清聴ありがとうございました</a:t>
            </a:r>
          </a:p>
        </p:txBody>
      </p:sp>
    </p:spTree>
    <p:extLst>
      <p:ext uri="{BB962C8B-B14F-4D97-AF65-F5344CB8AC3E}">
        <p14:creationId xmlns:p14="http://schemas.microsoft.com/office/powerpoint/2010/main" val="3515849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202202" y="5604141"/>
            <a:ext cx="11668259" cy="388033"/>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3" name="図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08111" y="445049"/>
            <a:ext cx="10582400" cy="5134154"/>
          </a:xfrm>
          <a:prstGeom prst="rect">
            <a:avLst/>
          </a:prstGeom>
        </p:spPr>
      </p:pic>
      <p:sp>
        <p:nvSpPr>
          <p:cNvPr id="4" name="正方形/長方形 3"/>
          <p:cNvSpPr/>
          <p:nvPr/>
        </p:nvSpPr>
        <p:spPr>
          <a:xfrm>
            <a:off x="6790167" y="6116884"/>
            <a:ext cx="4815934" cy="369332"/>
          </a:xfrm>
          <a:prstGeom prst="rect">
            <a:avLst/>
          </a:prstGeom>
        </p:spPr>
        <p:txBody>
          <a:bodyPr wrap="none">
            <a:spAutoFit/>
          </a:bodyPr>
          <a:lstStyle/>
          <a:p>
            <a:r>
              <a:rPr lang="en-US" altLang="ja-JP" dirty="0"/>
              <a:t>https://find-model.jp/insta-lab/about-influencer/</a:t>
            </a:r>
            <a:endParaRPr lang="ja-JP" altLang="en-US" dirty="0"/>
          </a:p>
        </p:txBody>
      </p:sp>
      <p:cxnSp>
        <p:nvCxnSpPr>
          <p:cNvPr id="7" name="直線コネクタ 6"/>
          <p:cNvCxnSpPr/>
          <p:nvPr/>
        </p:nvCxnSpPr>
        <p:spPr>
          <a:xfrm>
            <a:off x="1198986" y="2669485"/>
            <a:ext cx="9958027"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1121798" y="2633611"/>
            <a:ext cx="0" cy="160085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1202218" y="2633611"/>
            <a:ext cx="0" cy="1612071"/>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34215" y="5639219"/>
            <a:ext cx="11404231" cy="369332"/>
          </a:xfrm>
          <a:prstGeom prst="rect">
            <a:avLst/>
          </a:prstGeom>
        </p:spPr>
        <p:txBody>
          <a:bodyPr wrap="square">
            <a:spAutoFit/>
          </a:bodyPr>
          <a:lstStyle/>
          <a:p>
            <a:r>
              <a:rPr lang="ja-JP" altLang="en-US" dirty="0" smtClean="0"/>
              <a:t>エンゲージメント：情報</a:t>
            </a:r>
            <a:r>
              <a:rPr lang="ja-JP" altLang="en-US" dirty="0"/>
              <a:t>発信に対する情報受信者のリアクションのこと。</a:t>
            </a:r>
            <a:r>
              <a:rPr lang="en-US" altLang="ja-JP" dirty="0"/>
              <a:t>SNS</a:t>
            </a:r>
            <a:r>
              <a:rPr lang="ja-JP" altLang="en-US" dirty="0"/>
              <a:t>においては「いいね」やコメント、リツイート</a:t>
            </a:r>
            <a:r>
              <a:rPr lang="ja-JP" altLang="en-US" dirty="0" smtClean="0"/>
              <a:t>等</a:t>
            </a:r>
            <a:endParaRPr lang="ja-JP" altLang="en-US" dirty="0"/>
          </a:p>
        </p:txBody>
      </p:sp>
      <p:pic>
        <p:nvPicPr>
          <p:cNvPr id="17" name="図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86108" y="4191081"/>
            <a:ext cx="10004403" cy="79255"/>
          </a:xfrm>
          <a:prstGeom prst="rect">
            <a:avLst/>
          </a:prstGeom>
        </p:spPr>
      </p:pic>
    </p:spTree>
    <p:extLst>
      <p:ext uri="{BB962C8B-B14F-4D97-AF65-F5344CB8AC3E}">
        <p14:creationId xmlns:p14="http://schemas.microsoft.com/office/powerpoint/2010/main" val="1905184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マイクロ</a:t>
            </a:r>
            <a:r>
              <a:rPr kumimoji="1" lang="ja-JP" altLang="en-US" dirty="0" smtClean="0"/>
              <a:t>・インフルエンサー</a:t>
            </a:r>
            <a:endParaRPr kumimoji="1" lang="ja-JP" altLang="en-US" dirty="0"/>
          </a:p>
        </p:txBody>
      </p:sp>
      <p:sp>
        <p:nvSpPr>
          <p:cNvPr id="3" name="コンテンツ プレースホルダー 2"/>
          <p:cNvSpPr>
            <a:spLocks noGrp="1"/>
          </p:cNvSpPr>
          <p:nvPr>
            <p:ph idx="1"/>
          </p:nvPr>
        </p:nvSpPr>
        <p:spPr>
          <a:xfrm>
            <a:off x="743197" y="1825625"/>
            <a:ext cx="10882745" cy="4351338"/>
          </a:xfrm>
        </p:spPr>
        <p:txBody>
          <a:bodyPr/>
          <a:lstStyle/>
          <a:p>
            <a:r>
              <a:rPr lang="ja-JP" altLang="en-US" dirty="0" smtClean="0"/>
              <a:t>特定</a:t>
            </a:r>
            <a:r>
              <a:rPr lang="ja-JP" altLang="en-US" dirty="0"/>
              <a:t>のコミュニティにおいて一定の影響力を持つ</a:t>
            </a:r>
            <a:r>
              <a:rPr lang="ja-JP" altLang="en-US" dirty="0" smtClean="0"/>
              <a:t>人のこと</a:t>
            </a:r>
            <a:endParaRPr lang="en-US" altLang="ja-JP" dirty="0" smtClean="0"/>
          </a:p>
          <a:p>
            <a:endParaRPr lang="en-US" altLang="ja-JP" dirty="0" smtClean="0"/>
          </a:p>
          <a:p>
            <a:r>
              <a:rPr lang="ja-JP" altLang="en-US" dirty="0" smtClean="0"/>
              <a:t>マイクロインフルエンサー</a:t>
            </a:r>
            <a:r>
              <a:rPr lang="ja-JP" altLang="en-US" dirty="0" smtClean="0"/>
              <a:t>はエンゲージメントが</a:t>
            </a:r>
            <a:r>
              <a:rPr lang="ja-JP" altLang="en-US" dirty="0"/>
              <a:t>高いことが</a:t>
            </a:r>
            <a:r>
              <a:rPr lang="ja-JP" altLang="en-US" dirty="0" smtClean="0"/>
              <a:t>特徴</a:t>
            </a:r>
            <a:endParaRPr lang="en-US" altLang="ja-JP" dirty="0" smtClean="0"/>
          </a:p>
          <a:p>
            <a:endParaRPr lang="en-US" altLang="ja-JP" dirty="0"/>
          </a:p>
          <a:p>
            <a:r>
              <a:rPr lang="ja-JP" altLang="en-US" dirty="0" smtClean="0"/>
              <a:t>インフルエンサー</a:t>
            </a:r>
            <a:r>
              <a:rPr lang="ja-JP" altLang="en-US" dirty="0"/>
              <a:t>を活用したマーケティング手段である「インフルエンサーマーケティング」において効率的なマーケティング手段であると注目を浴びています。</a:t>
            </a:r>
            <a:endParaRPr kumimoji="1" lang="ja-JP" altLang="en-US" dirty="0"/>
          </a:p>
        </p:txBody>
      </p:sp>
      <p:sp>
        <p:nvSpPr>
          <p:cNvPr id="4" name="正方形/長方形 3"/>
          <p:cNvSpPr/>
          <p:nvPr/>
        </p:nvSpPr>
        <p:spPr>
          <a:xfrm>
            <a:off x="6434835" y="5807631"/>
            <a:ext cx="4815934" cy="369332"/>
          </a:xfrm>
          <a:prstGeom prst="rect">
            <a:avLst/>
          </a:prstGeom>
        </p:spPr>
        <p:txBody>
          <a:bodyPr wrap="none">
            <a:spAutoFit/>
          </a:bodyPr>
          <a:lstStyle/>
          <a:p>
            <a:r>
              <a:rPr lang="en-US" altLang="ja-JP" dirty="0"/>
              <a:t>https://find-model.jp/insta-lab/about-influencer/</a:t>
            </a:r>
          </a:p>
        </p:txBody>
      </p:sp>
    </p:spTree>
    <p:extLst>
      <p:ext uri="{BB962C8B-B14F-4D97-AF65-F5344CB8AC3E}">
        <p14:creationId xmlns:p14="http://schemas.microsoft.com/office/powerpoint/2010/main" val="4109315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365125"/>
            <a:ext cx="10916653" cy="1325563"/>
          </a:xfrm>
        </p:spPr>
        <p:txBody>
          <a:bodyPr>
            <a:noAutofit/>
          </a:bodyPr>
          <a:lstStyle/>
          <a:p>
            <a:r>
              <a:rPr kumimoji="1" lang="ja-JP" altLang="en-US" sz="4800" dirty="0" smtClean="0"/>
              <a:t>起用するインフルエンサーの</a:t>
            </a:r>
            <a:r>
              <a:rPr kumimoji="1" lang="en-US" altLang="ja-JP" sz="4800" dirty="0" smtClean="0">
                <a:latin typeface="+mj-ea"/>
              </a:rPr>
              <a:t>SNS</a:t>
            </a:r>
            <a:r>
              <a:rPr kumimoji="1" lang="ja-JP" altLang="en-US" sz="4800" dirty="0" smtClean="0"/>
              <a:t>フォロワー数</a:t>
            </a:r>
            <a:endParaRPr kumimoji="1" lang="ja-JP" altLang="en-US" sz="4800" dirty="0"/>
          </a:p>
        </p:txBody>
      </p:sp>
      <p:pic>
        <p:nvPicPr>
          <p:cNvPr id="4" name="コンテンツ プレースホルダー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1887414" y="2520462"/>
            <a:ext cx="7889631" cy="3036276"/>
          </a:xfrm>
          <a:prstGeom prst="rect">
            <a:avLst/>
          </a:prstGeom>
        </p:spPr>
      </p:pic>
      <p:sp>
        <p:nvSpPr>
          <p:cNvPr id="5" name="正方形/長方形 4"/>
          <p:cNvSpPr/>
          <p:nvPr/>
        </p:nvSpPr>
        <p:spPr>
          <a:xfrm>
            <a:off x="6192387" y="6272348"/>
            <a:ext cx="5161413" cy="369332"/>
          </a:xfrm>
          <a:prstGeom prst="rect">
            <a:avLst/>
          </a:prstGeom>
        </p:spPr>
        <p:txBody>
          <a:bodyPr wrap="none">
            <a:spAutoFit/>
          </a:bodyPr>
          <a:lstStyle/>
          <a:p>
            <a:r>
              <a:rPr lang="en-US" altLang="ja-JP" dirty="0"/>
              <a:t>https://www.cyberagent.co.jp/news/detail/id=21673</a:t>
            </a:r>
          </a:p>
        </p:txBody>
      </p:sp>
    </p:spTree>
    <p:extLst>
      <p:ext uri="{BB962C8B-B14F-4D97-AF65-F5344CB8AC3E}">
        <p14:creationId xmlns:p14="http://schemas.microsoft.com/office/powerpoint/2010/main" val="358464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インフルエンサー・</a:t>
            </a:r>
            <a:r>
              <a:rPr kumimoji="1" lang="ja-JP" altLang="en-US" dirty="0" smtClean="0"/>
              <a:t>マーケティングとは？</a:t>
            </a:r>
            <a:endParaRPr kumimoji="1" lang="ja-JP" altLang="en-US" dirty="0"/>
          </a:p>
        </p:txBody>
      </p:sp>
      <p:sp>
        <p:nvSpPr>
          <p:cNvPr id="3" name="コンテンツ プレースホルダー 2"/>
          <p:cNvSpPr>
            <a:spLocks noGrp="1"/>
          </p:cNvSpPr>
          <p:nvPr>
            <p:ph idx="1"/>
          </p:nvPr>
        </p:nvSpPr>
        <p:spPr>
          <a:xfrm>
            <a:off x="849923" y="2282825"/>
            <a:ext cx="10515600" cy="2887052"/>
          </a:xfrm>
        </p:spPr>
        <p:txBody>
          <a:bodyPr/>
          <a:lstStyle/>
          <a:p>
            <a:pPr>
              <a:lnSpc>
                <a:spcPts val="2300"/>
              </a:lnSpc>
            </a:pPr>
            <a:r>
              <a:rPr lang="ja-JP" altLang="en-US" dirty="0" smtClean="0"/>
              <a:t>特定のコミュニティにおいて強い影響を与えるインフルエンサーを</a:t>
            </a:r>
            <a:endParaRPr lang="en-US" altLang="ja-JP" dirty="0" smtClean="0"/>
          </a:p>
          <a:p>
            <a:pPr marL="0" indent="0">
              <a:lnSpc>
                <a:spcPts val="2300"/>
              </a:lnSpc>
              <a:buNone/>
            </a:pPr>
            <a:r>
              <a:rPr kumimoji="1" lang="ja-JP" altLang="en-US" dirty="0"/>
              <a:t>　</a:t>
            </a:r>
            <a:r>
              <a:rPr kumimoji="1" lang="ja-JP" altLang="en-US" dirty="0" smtClean="0"/>
              <a:t>企業が活用し、消費者の購買行動に影響を与えるマーケティングの</a:t>
            </a:r>
            <a:endParaRPr kumimoji="1" lang="en-US" altLang="ja-JP" dirty="0" smtClean="0"/>
          </a:p>
          <a:p>
            <a:pPr marL="0" indent="0">
              <a:lnSpc>
                <a:spcPts val="2300"/>
              </a:lnSpc>
              <a:buNone/>
            </a:pPr>
            <a:r>
              <a:rPr lang="ja-JP" altLang="en-US" dirty="0"/>
              <a:t>　</a:t>
            </a:r>
            <a:r>
              <a:rPr lang="ja-JP" altLang="en-US" dirty="0" smtClean="0"/>
              <a:t>こと。</a:t>
            </a:r>
            <a:endParaRPr lang="en-US" altLang="ja-JP" dirty="0" smtClean="0"/>
          </a:p>
          <a:p>
            <a:pPr marL="0" indent="0">
              <a:lnSpc>
                <a:spcPts val="2300"/>
              </a:lnSpc>
              <a:buNone/>
            </a:pPr>
            <a:endParaRPr lang="en-US" altLang="ja-JP" dirty="0"/>
          </a:p>
          <a:p>
            <a:pPr>
              <a:lnSpc>
                <a:spcPts val="2300"/>
              </a:lnSpc>
            </a:pPr>
            <a:r>
              <a:rPr lang="ja-JP" altLang="en-US" dirty="0" smtClean="0"/>
              <a:t>マーケティング・ミックスの４Ｐの中ではプロモーションとして活用され、</a:t>
            </a:r>
            <a:endParaRPr lang="en-US" altLang="ja-JP" dirty="0" smtClean="0"/>
          </a:p>
          <a:p>
            <a:pPr marL="0" indent="0">
              <a:lnSpc>
                <a:spcPts val="2300"/>
              </a:lnSpc>
              <a:buNone/>
            </a:pPr>
            <a:r>
              <a:rPr lang="ja-JP" altLang="en-US" dirty="0" smtClean="0"/>
              <a:t>　広告や宣伝方法のひとつとして考えられている。</a:t>
            </a:r>
            <a:endParaRPr kumimoji="1" lang="en-US" altLang="ja-JP" dirty="0" smtClean="0">
              <a:solidFill>
                <a:srgbClr val="FF0000"/>
              </a:solidFill>
            </a:endParaRPr>
          </a:p>
          <a:p>
            <a:endParaRPr kumimoji="1" lang="en-US" altLang="ja-JP" dirty="0" smtClean="0"/>
          </a:p>
        </p:txBody>
      </p:sp>
    </p:spTree>
    <p:extLst>
      <p:ext uri="{BB962C8B-B14F-4D97-AF65-F5344CB8AC3E}">
        <p14:creationId xmlns:p14="http://schemas.microsoft.com/office/powerpoint/2010/main" val="4216160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企業の取り組み状況</a:t>
            </a:r>
            <a:endParaRPr kumimoji="1" lang="ja-JP" altLang="en-US" dirty="0"/>
          </a:p>
        </p:txBody>
      </p:sp>
      <p:pic>
        <p:nvPicPr>
          <p:cNvPr id="4" name="コンテンツ プレースホルダー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3270738" y="1863968"/>
            <a:ext cx="6682154" cy="3645877"/>
          </a:xfrm>
          <a:prstGeom prst="rect">
            <a:avLst/>
          </a:prstGeom>
        </p:spPr>
      </p:pic>
      <p:sp>
        <p:nvSpPr>
          <p:cNvPr id="6" name="正方形/長方形 5"/>
          <p:cNvSpPr/>
          <p:nvPr/>
        </p:nvSpPr>
        <p:spPr>
          <a:xfrm>
            <a:off x="6397039" y="6042026"/>
            <a:ext cx="5161413" cy="369332"/>
          </a:xfrm>
          <a:prstGeom prst="rect">
            <a:avLst/>
          </a:prstGeom>
        </p:spPr>
        <p:txBody>
          <a:bodyPr wrap="none">
            <a:spAutoFit/>
          </a:bodyPr>
          <a:lstStyle/>
          <a:p>
            <a:r>
              <a:rPr lang="en-US" altLang="ja-JP" dirty="0"/>
              <a:t>https://www.cyberagent.co.jp/news/detail/id=21673</a:t>
            </a:r>
            <a:endParaRPr lang="ja-JP" altLang="en-US" dirty="0"/>
          </a:p>
        </p:txBody>
      </p:sp>
    </p:spTree>
    <p:extLst>
      <p:ext uri="{BB962C8B-B14F-4D97-AF65-F5344CB8AC3E}">
        <p14:creationId xmlns:p14="http://schemas.microsoft.com/office/powerpoint/2010/main" val="2653674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252413" y="261938"/>
            <a:ext cx="11939587" cy="819150"/>
          </a:xfrm>
        </p:spPr>
        <p:txBody>
          <a:bodyPr/>
          <a:lstStyle/>
          <a:p>
            <a:r>
              <a:rPr kumimoji="1" lang="ja-JP" altLang="en-US" dirty="0" smtClean="0"/>
              <a:t>インフルエンサー・マーケティング：メリット</a:t>
            </a:r>
            <a:endParaRPr kumimoji="1" lang="ja-JP" altLang="en-US" dirty="0"/>
          </a:p>
        </p:txBody>
      </p:sp>
      <p:sp>
        <p:nvSpPr>
          <p:cNvPr id="6" name="コンテンツ プレースホルダー 5"/>
          <p:cNvSpPr>
            <a:spLocks noGrp="1"/>
          </p:cNvSpPr>
          <p:nvPr>
            <p:ph idx="4294967295"/>
          </p:nvPr>
        </p:nvSpPr>
        <p:spPr>
          <a:xfrm>
            <a:off x="175846" y="1371600"/>
            <a:ext cx="11932878" cy="5040618"/>
          </a:xfrm>
        </p:spPr>
        <p:txBody>
          <a:bodyPr>
            <a:normAutofit fontScale="92500"/>
          </a:bodyPr>
          <a:lstStyle/>
          <a:p>
            <a:pPr marL="0" indent="0">
              <a:buNone/>
            </a:pPr>
            <a:r>
              <a:rPr lang="ja-JP" altLang="en-US" sz="4000" dirty="0"/>
              <a:t>①口コミの影響力で商品の認知度を上げることができる</a:t>
            </a:r>
            <a:endParaRPr lang="en-US" altLang="ja-JP" sz="4000" dirty="0"/>
          </a:p>
          <a:p>
            <a:pPr marL="0" indent="0">
              <a:buNone/>
            </a:pPr>
            <a:endParaRPr lang="en-US" altLang="ja-JP" sz="4000" dirty="0"/>
          </a:p>
          <a:p>
            <a:pPr marL="0" indent="0">
              <a:buNone/>
            </a:pPr>
            <a:r>
              <a:rPr lang="ja-JP" altLang="en-US" sz="4000" dirty="0"/>
              <a:t>②共感性の高いコンテンツが多い</a:t>
            </a:r>
            <a:endParaRPr lang="en-US" altLang="ja-JP" sz="4000" dirty="0"/>
          </a:p>
          <a:p>
            <a:pPr marL="0" indent="0">
              <a:buNone/>
            </a:pPr>
            <a:endParaRPr lang="en-US" altLang="ja-JP" sz="4000" dirty="0"/>
          </a:p>
          <a:p>
            <a:pPr marL="0" indent="0">
              <a:buNone/>
            </a:pPr>
            <a:r>
              <a:rPr lang="ja-JP" altLang="en-US" sz="4000" dirty="0"/>
              <a:t>③ユーザー数の多い</a:t>
            </a:r>
            <a:r>
              <a:rPr lang="en-US" altLang="ja-JP" sz="4000" dirty="0"/>
              <a:t>SNS</a:t>
            </a:r>
            <a:r>
              <a:rPr lang="ja-JP" altLang="en-US" sz="4000" dirty="0"/>
              <a:t>を活用したマーケティングが可能</a:t>
            </a:r>
            <a:endParaRPr lang="en-US" altLang="ja-JP" sz="4000" dirty="0" smtClean="0"/>
          </a:p>
          <a:p>
            <a:pPr marL="0" indent="0">
              <a:buNone/>
            </a:pPr>
            <a:endParaRPr lang="ja-JP" altLang="en-US" dirty="0" smtClean="0"/>
          </a:p>
          <a:p>
            <a:pPr marL="0" indent="0">
              <a:buNone/>
            </a:pPr>
            <a:endParaRPr lang="en-US" altLang="ja-JP" dirty="0" smtClean="0"/>
          </a:p>
          <a:p>
            <a:pPr marL="0" indent="0">
              <a:buNone/>
            </a:pPr>
            <a:r>
              <a:rPr lang="ja-JP" altLang="en-US" dirty="0"/>
              <a:t>　</a:t>
            </a:r>
          </a:p>
        </p:txBody>
      </p:sp>
      <p:sp>
        <p:nvSpPr>
          <p:cNvPr id="2" name="正方形/長方形 1"/>
          <p:cNvSpPr/>
          <p:nvPr/>
        </p:nvSpPr>
        <p:spPr>
          <a:xfrm>
            <a:off x="6784510" y="6031163"/>
            <a:ext cx="4815934" cy="369332"/>
          </a:xfrm>
          <a:prstGeom prst="rect">
            <a:avLst/>
          </a:prstGeom>
        </p:spPr>
        <p:txBody>
          <a:bodyPr wrap="none">
            <a:spAutoFit/>
          </a:bodyPr>
          <a:lstStyle/>
          <a:p>
            <a:r>
              <a:rPr lang="en-US" altLang="ja-JP" dirty="0"/>
              <a:t>https://find-model.jp/insta-lab/about-influencer/</a:t>
            </a:r>
          </a:p>
        </p:txBody>
      </p:sp>
    </p:spTree>
    <p:extLst>
      <p:ext uri="{BB962C8B-B14F-4D97-AF65-F5344CB8AC3E}">
        <p14:creationId xmlns:p14="http://schemas.microsoft.com/office/powerpoint/2010/main" val="4076896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TM03457475[[fn=フレーム]]</Template>
  <TotalTime>2008</TotalTime>
  <Words>818</Words>
  <Application>Microsoft Office PowerPoint</Application>
  <PresentationFormat>ユーザー設定</PresentationFormat>
  <Paragraphs>209</Paragraphs>
  <Slides>37</Slides>
  <Notes>0</Notes>
  <HiddenSlides>0</HiddenSlides>
  <MMClips>0</MMClips>
  <ScaleCrop>false</ScaleCrop>
  <HeadingPairs>
    <vt:vector size="4" baseType="variant">
      <vt:variant>
        <vt:lpstr>テーマ</vt:lpstr>
      </vt:variant>
      <vt:variant>
        <vt:i4>1</vt:i4>
      </vt:variant>
      <vt:variant>
        <vt:lpstr>スライド タイトル</vt:lpstr>
      </vt:variant>
      <vt:variant>
        <vt:i4>37</vt:i4>
      </vt:variant>
    </vt:vector>
  </HeadingPairs>
  <TitlesOfParts>
    <vt:vector size="38" baseType="lpstr">
      <vt:lpstr>Office テーマ</vt:lpstr>
      <vt:lpstr>インフルエンサーによる タイアップ動画の効果について</vt:lpstr>
      <vt:lpstr>研究概要</vt:lpstr>
      <vt:lpstr>インフルエンサー</vt:lpstr>
      <vt:lpstr>PowerPoint プレゼンテーション</vt:lpstr>
      <vt:lpstr>マイクロ・インフルエンサー</vt:lpstr>
      <vt:lpstr>起用するインフルエンサーのSNSフォロワー数</vt:lpstr>
      <vt:lpstr>インフルエンサー・マーケティングとは？</vt:lpstr>
      <vt:lpstr>企業の取り組み状況</vt:lpstr>
      <vt:lpstr>インフルエンサー・マーケティング：メリット</vt:lpstr>
      <vt:lpstr>起用する目的</vt:lpstr>
      <vt:lpstr>インフルエンサー・マーケティング：デメリット</vt:lpstr>
      <vt:lpstr>ステマ事例①</vt:lpstr>
      <vt:lpstr>ステマ事例②</vt:lpstr>
      <vt:lpstr>企業が活用しているSNS</vt:lpstr>
      <vt:lpstr>ソーシャルメディアの利用率</vt:lpstr>
      <vt:lpstr>総務省のデータから</vt:lpstr>
      <vt:lpstr>PowerPoint プレゼンテーション</vt:lpstr>
      <vt:lpstr>タイアップ動画</vt:lpstr>
      <vt:lpstr>タイアップ動画のしくみ</vt:lpstr>
      <vt:lpstr>成功事例１ タカラトミー「うまれて！ウーモワォ」</vt:lpstr>
      <vt:lpstr>成功事例２ シマンテック「ノートンWiFiプライバシー」</vt:lpstr>
      <vt:lpstr>問題意識</vt:lpstr>
      <vt:lpstr>研究目的</vt:lpstr>
      <vt:lpstr>どちらの意見を信用しますか？</vt:lpstr>
      <vt:lpstr>おそらく、②を選ぶ人が多いだろう</vt:lpstr>
      <vt:lpstr>ＣＭとタイアップ動画</vt:lpstr>
      <vt:lpstr>PowerPoint プレゼンテーション</vt:lpstr>
      <vt:lpstr>PowerPoint プレゼンテーション</vt:lpstr>
      <vt:lpstr>情報の流れと信頼性</vt:lpstr>
      <vt:lpstr>情報の信頼性評価に関わる要素と課題</vt:lpstr>
      <vt:lpstr>PowerPoint プレゼンテーション</vt:lpstr>
      <vt:lpstr>PowerPoint プレゼンテーション</vt:lpstr>
      <vt:lpstr>つまり</vt:lpstr>
      <vt:lpstr>　</vt:lpstr>
      <vt:lpstr>仮説</vt:lpstr>
      <vt:lpstr>参考文献</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インフルエンサーによる提供動画の効果について</dc:title>
  <dc:creator>久松 映莉加</dc:creator>
  <cp:lastModifiedBy>FJ-USER</cp:lastModifiedBy>
  <cp:revision>185</cp:revision>
  <dcterms:created xsi:type="dcterms:W3CDTF">2018-08-27T14:50:38Z</dcterms:created>
  <dcterms:modified xsi:type="dcterms:W3CDTF">2018-09-05T09:22:42Z</dcterms:modified>
</cp:coreProperties>
</file>